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68" r:id="rId6"/>
    <p:sldId id="272" r:id="rId7"/>
    <p:sldId id="270" r:id="rId8"/>
    <p:sldId id="271" r:id="rId9"/>
    <p:sldId id="262" r:id="rId10"/>
    <p:sldId id="260" r:id="rId11"/>
    <p:sldId id="263" r:id="rId1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átum hely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19" name="Élőláb hely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7" name="Dia számának hely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gy sarkán kerekítve levágott téglalap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erékszögű háromszög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Szabadkézi sokszög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Szabadkézi sokszög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Cím hely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Szöveg hely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5B8B7D-A905-458A-96CF-27BEC21C9831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22" name="Élőláb hely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704FDA-322F-4A4F-9016-95621B966077}" type="slidenum">
              <a:rPr lang="hu-HU" smtClean="0"/>
              <a:t>‹#›</a:t>
            </a:fld>
            <a:endParaRPr lang="hu-HU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Szabadkézi sokszög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Szabadkézi sokszög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b="1" dirty="0" smtClean="0">
                <a:latin typeface="Bookman Old Style" pitchFamily="18" charset="0"/>
              </a:rPr>
              <a:t/>
            </a:r>
            <a:br>
              <a:rPr lang="hu-HU" sz="4000" b="1" dirty="0" smtClean="0">
                <a:latin typeface="Bookman Old Style" pitchFamily="18" charset="0"/>
              </a:rPr>
            </a:br>
            <a:r>
              <a:rPr lang="hu-HU" sz="4000" dirty="0" smtClean="0">
                <a:latin typeface="Bookman Old Style" pitchFamily="18" charset="0"/>
              </a:rPr>
              <a:t/>
            </a:r>
            <a:br>
              <a:rPr lang="hu-HU" sz="4000" dirty="0" smtClean="0">
                <a:latin typeface="Bookman Old Style" pitchFamily="18" charset="0"/>
              </a:rPr>
            </a:br>
            <a:r>
              <a:rPr lang="hu-HU" sz="4000" dirty="0" smtClean="0">
                <a:latin typeface="Bookman Old Style" pitchFamily="18" charset="0"/>
              </a:rPr>
              <a:t/>
            </a:r>
            <a:br>
              <a:rPr lang="hu-HU" sz="4000" dirty="0" smtClean="0">
                <a:latin typeface="Bookman Old Style" pitchFamily="18" charset="0"/>
              </a:rPr>
            </a:br>
            <a:r>
              <a:rPr lang="hu-HU" sz="4000" dirty="0" smtClean="0">
                <a:latin typeface="Bookman Old Style" pitchFamily="18" charset="0"/>
              </a:rPr>
              <a:t/>
            </a:r>
            <a:br>
              <a:rPr lang="hu-HU" sz="4000" dirty="0" smtClean="0">
                <a:latin typeface="Bookman Old Style" pitchFamily="18" charset="0"/>
              </a:rPr>
            </a:br>
            <a:r>
              <a:rPr lang="hu-HU" sz="4000" dirty="0" smtClean="0">
                <a:latin typeface="Bookman Old Style" pitchFamily="18" charset="0"/>
              </a:rPr>
              <a:t/>
            </a:r>
            <a:br>
              <a:rPr lang="hu-HU" sz="4000" dirty="0" smtClean="0">
                <a:latin typeface="Bookman Old Style" pitchFamily="18" charset="0"/>
              </a:rPr>
            </a:br>
            <a:r>
              <a:rPr lang="hu-HU" sz="4000" dirty="0" smtClean="0">
                <a:latin typeface="Bookman Old Style" pitchFamily="18" charset="0"/>
              </a:rPr>
              <a:t/>
            </a:r>
            <a:br>
              <a:rPr lang="hu-HU" sz="4000" dirty="0" smtClean="0">
                <a:latin typeface="Bookman Old Style" pitchFamily="18" charset="0"/>
              </a:rPr>
            </a:br>
            <a:r>
              <a:rPr lang="hu-HU" sz="4000" dirty="0" smtClean="0">
                <a:latin typeface="Bookman Old Style" pitchFamily="18" charset="0"/>
              </a:rPr>
              <a:t/>
            </a:r>
            <a:br>
              <a:rPr lang="hu-HU" sz="4000" dirty="0" smtClean="0">
                <a:latin typeface="Bookman Old Style" pitchFamily="18" charset="0"/>
              </a:rPr>
            </a:br>
            <a:r>
              <a:rPr lang="hu-HU" sz="4900" dirty="0" smtClean="0">
                <a:latin typeface="Bookman Old Style" pitchFamily="18" charset="0"/>
              </a:rPr>
              <a:t>KAP tervezés </a:t>
            </a:r>
            <a:r>
              <a:rPr lang="hu-HU" sz="4000" dirty="0" smtClean="0">
                <a:latin typeface="Bookman Old Style" pitchFamily="18" charset="0"/>
              </a:rPr>
              <a:t/>
            </a:r>
            <a:br>
              <a:rPr lang="hu-HU" sz="4000" dirty="0" smtClean="0">
                <a:latin typeface="Bookman Old Style" pitchFamily="18" charset="0"/>
              </a:rPr>
            </a:br>
            <a:r>
              <a:rPr lang="hu-HU" sz="4000" b="0" dirty="0" smtClean="0">
                <a:latin typeface="Bookman Old Style" pitchFamily="18" charset="0"/>
              </a:rPr>
              <a:t>Erdészeti ágazat az Erdészeti Hatóság szemével</a:t>
            </a:r>
            <a:endParaRPr lang="hu-HU" sz="4000" b="0" dirty="0">
              <a:latin typeface="Bookman Old Style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043608" y="2276872"/>
            <a:ext cx="7128792" cy="3744416"/>
          </a:xfrm>
        </p:spPr>
        <p:txBody>
          <a:bodyPr>
            <a:normAutofit lnSpcReduction="10000"/>
          </a:bodyPr>
          <a:lstStyle/>
          <a:p>
            <a:pPr algn="l">
              <a:buFontTx/>
              <a:buChar char="-"/>
            </a:pPr>
            <a:endParaRPr lang="hu-HU" sz="24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l">
              <a:buFontTx/>
              <a:buChar char="-"/>
            </a:pPr>
            <a:r>
              <a:rPr lang="hu-HU" sz="2400" dirty="0" smtClean="0">
                <a:solidFill>
                  <a:schemeClr val="tx1"/>
                </a:solidFill>
                <a:latin typeface="Bookman Old Style" pitchFamily="18" charset="0"/>
              </a:rPr>
              <a:t>ERDŐ</a:t>
            </a:r>
          </a:p>
          <a:p>
            <a:pPr algn="l">
              <a:buFontTx/>
              <a:buChar char="-"/>
            </a:pPr>
            <a:endParaRPr lang="hu-HU" sz="24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l">
              <a:buFontTx/>
              <a:buChar char="-"/>
            </a:pPr>
            <a:r>
              <a:rPr lang="hu-HU" sz="2400" dirty="0" smtClean="0">
                <a:solidFill>
                  <a:schemeClr val="tx1"/>
                </a:solidFill>
                <a:latin typeface="Bookman Old Style" pitchFamily="18" charset="0"/>
              </a:rPr>
              <a:t>GAZDÁLKODÁS</a:t>
            </a:r>
          </a:p>
          <a:p>
            <a:pPr algn="l">
              <a:buFontTx/>
              <a:buChar char="-"/>
            </a:pPr>
            <a:endParaRPr lang="hu-HU" sz="2400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l">
              <a:buFontTx/>
              <a:buChar char="-"/>
            </a:pPr>
            <a:r>
              <a:rPr lang="hu-HU" sz="2400" dirty="0" smtClean="0">
                <a:solidFill>
                  <a:schemeClr val="tx1"/>
                </a:solidFill>
                <a:latin typeface="Bookman Old Style" pitchFamily="18" charset="0"/>
              </a:rPr>
              <a:t>IGAZGATÁS</a:t>
            </a:r>
          </a:p>
          <a:p>
            <a:pPr algn="l">
              <a:buFontTx/>
              <a:buChar char="-"/>
            </a:pPr>
            <a:endParaRPr lang="hu-HU" sz="24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l">
              <a:buFontTx/>
              <a:buChar char="-"/>
            </a:pPr>
            <a:r>
              <a:rPr lang="hu-HU" sz="2400" dirty="0" smtClean="0">
                <a:solidFill>
                  <a:schemeClr val="tx1"/>
                </a:solidFill>
                <a:latin typeface="Bookman Old Style" pitchFamily="18" charset="0"/>
              </a:rPr>
              <a:t>TÁMOGATÁS</a:t>
            </a:r>
          </a:p>
          <a:p>
            <a:pPr algn="r"/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(</a:t>
            </a:r>
            <a:r>
              <a:rPr lang="hu-HU" sz="1800" i="1" dirty="0" smtClean="0">
                <a:solidFill>
                  <a:schemeClr val="tx1"/>
                </a:solidFill>
                <a:latin typeface="Bookman Old Style" pitchFamily="18" charset="0"/>
              </a:rPr>
              <a:t>CÍMSZAVAKBAN</a:t>
            </a:r>
            <a:r>
              <a:rPr lang="hu-HU" b="1" dirty="0" smtClean="0">
                <a:solidFill>
                  <a:schemeClr val="tx1"/>
                </a:solidFill>
              </a:rPr>
              <a:t>)</a:t>
            </a:r>
            <a:endParaRPr lang="hu-H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51648" cy="648072"/>
          </a:xfrm>
        </p:spPr>
        <p:txBody>
          <a:bodyPr>
            <a:normAutofit/>
          </a:bodyPr>
          <a:lstStyle/>
          <a:p>
            <a:pPr algn="ctr"/>
            <a:endParaRPr lang="hu-HU" sz="4000" dirty="0">
              <a:latin typeface="Bookman Old Style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39552" y="1196752"/>
            <a:ext cx="7854696" cy="5184576"/>
          </a:xfrm>
        </p:spPr>
        <p:txBody>
          <a:bodyPr>
            <a:normAutofit/>
          </a:bodyPr>
          <a:lstStyle/>
          <a:p>
            <a:pPr algn="l"/>
            <a:r>
              <a:rPr lang="hu-HU" sz="1800" dirty="0" smtClean="0">
                <a:latin typeface="Bookman Old Style" pitchFamily="18" charset="0"/>
              </a:rPr>
              <a:t> </a:t>
            </a:r>
            <a:r>
              <a:rPr lang="hu-HU" sz="2400" b="1" u="sng" dirty="0" smtClean="0">
                <a:latin typeface="Bookman Old Style" pitchFamily="18" charset="0"/>
              </a:rPr>
              <a:t>Igazgatás</a:t>
            </a:r>
            <a:r>
              <a:rPr lang="hu-HU" sz="1800" dirty="0" smtClean="0">
                <a:latin typeface="Bookman Old Style" pitchFamily="18" charset="0"/>
              </a:rPr>
              <a:t>: Változások túlélése</a:t>
            </a:r>
          </a:p>
          <a:p>
            <a:pPr algn="l"/>
            <a:endParaRPr lang="hu-HU" sz="1800" dirty="0" smtClean="0">
              <a:latin typeface="Bookman Old Style" pitchFamily="18" charset="0"/>
            </a:endParaRPr>
          </a:p>
          <a:p>
            <a:pPr algn="l"/>
            <a:r>
              <a:rPr lang="hu-HU" sz="1800" dirty="0" smtClean="0">
                <a:latin typeface="Bookman Old Style" pitchFamily="18" charset="0"/>
              </a:rPr>
              <a:t>	</a:t>
            </a:r>
            <a:r>
              <a:rPr lang="hu-HU" sz="2000" dirty="0" smtClean="0">
                <a:latin typeface="Bookman Old Style" pitchFamily="18" charset="0"/>
              </a:rPr>
              <a:t>- Egyszerűsítés és Informatikai fejlesztés nélkül, 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             hatékonyság vesztés, ellehetetlenülés;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	</a:t>
            </a:r>
            <a:r>
              <a:rPr lang="hu-HU" sz="2000" dirty="0" smtClean="0">
                <a:latin typeface="Bookman Old Style" pitchFamily="18" charset="0"/>
              </a:rPr>
              <a:t>- Új módszerek bevezetése és „munkamegosztás” az 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	</a:t>
            </a:r>
            <a:r>
              <a:rPr lang="hu-HU" sz="2000" dirty="0" smtClean="0">
                <a:latin typeface="Bookman Old Style" pitchFamily="18" charset="0"/>
              </a:rPr>
              <a:t>   erdőleírásban és erdőtervezésben;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	</a:t>
            </a:r>
            <a:r>
              <a:rPr lang="hu-HU" sz="2000" dirty="0" smtClean="0">
                <a:latin typeface="Bookman Old Style" pitchFamily="18" charset="0"/>
              </a:rPr>
              <a:t>- Az erdőleltár és erdővédelmi feladatok megerősítése, 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	</a:t>
            </a:r>
            <a:r>
              <a:rPr lang="hu-HU" sz="2000" dirty="0" smtClean="0">
                <a:latin typeface="Bookman Old Style" pitchFamily="18" charset="0"/>
              </a:rPr>
              <a:t>   statisztikai elemző munka erősödése;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	</a:t>
            </a:r>
            <a:r>
              <a:rPr lang="hu-HU" sz="2000" dirty="0" smtClean="0">
                <a:latin typeface="Bookman Old Style" pitchFamily="18" charset="0"/>
              </a:rPr>
              <a:t>- Támogatásban vállalt szerepkör, feladat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	</a:t>
            </a:r>
            <a:r>
              <a:rPr lang="hu-HU" sz="2000" dirty="0" smtClean="0">
                <a:latin typeface="Bookman Old Style" pitchFamily="18" charset="0"/>
              </a:rPr>
              <a:t>   újragondolása.</a:t>
            </a:r>
            <a:endParaRPr lang="hu-HU" sz="20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851648" cy="329208"/>
          </a:xfrm>
        </p:spPr>
        <p:txBody>
          <a:bodyPr>
            <a:normAutofit fontScale="90000"/>
          </a:bodyPr>
          <a:lstStyle/>
          <a:p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33400" y="1340768"/>
            <a:ext cx="7854696" cy="4968552"/>
          </a:xfrm>
        </p:spPr>
        <p:txBody>
          <a:bodyPr>
            <a:normAutofit/>
          </a:bodyPr>
          <a:lstStyle/>
          <a:p>
            <a:pPr algn="l"/>
            <a:r>
              <a:rPr lang="hu-HU" sz="2000" dirty="0" smtClean="0">
                <a:latin typeface="Bookman Old Style" pitchFamily="18" charset="0"/>
              </a:rPr>
              <a:t>  </a:t>
            </a:r>
            <a:r>
              <a:rPr lang="hu-HU" sz="2000" b="1" u="sng" dirty="0" smtClean="0">
                <a:latin typeface="Bookman Old Style" pitchFamily="18" charset="0"/>
              </a:rPr>
              <a:t>Támogatás</a:t>
            </a:r>
          </a:p>
          <a:p>
            <a:pPr algn="l"/>
            <a:endParaRPr lang="hu-HU" sz="2000" b="1" u="sng" dirty="0" smtClean="0">
              <a:latin typeface="Bookman Old Style" pitchFamily="18" charset="0"/>
            </a:endParaRP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r>
              <a:rPr lang="hu-HU" sz="2000" dirty="0" smtClean="0">
                <a:latin typeface="Bookman Old Style" pitchFamily="18" charset="0"/>
              </a:rPr>
              <a:t> - Kincstár – Kormányhivatalok – NFK: delegálási szerződések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r>
              <a:rPr lang="hu-HU" sz="2000" dirty="0" smtClean="0">
                <a:latin typeface="Bookman Old Style" pitchFamily="18" charset="0"/>
              </a:rPr>
              <a:t> - Kormányhivatalok: 12-15 fő (pályázatkezelés, ellenőrzés;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r>
              <a:rPr lang="hu-HU" sz="2000" dirty="0" smtClean="0">
                <a:latin typeface="Bookman Old Style" pitchFamily="18" charset="0"/>
              </a:rPr>
              <a:t>    ingyenes, alaplétszámba építve);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r>
              <a:rPr lang="hu-HU" sz="2000" dirty="0" smtClean="0">
                <a:latin typeface="Bookman Old Style" pitchFamily="18" charset="0"/>
              </a:rPr>
              <a:t> - NFK: 2 fő adatszolgáltatás létszám nélkül, utólag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r>
              <a:rPr lang="hu-HU" sz="2000" dirty="0" smtClean="0">
                <a:latin typeface="Bookman Old Style" pitchFamily="18" charset="0"/>
              </a:rPr>
              <a:t>   finanszírozva.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endParaRPr lang="hu-HU" sz="2000" dirty="0" smtClean="0">
              <a:latin typeface="Bookman Old Style" pitchFamily="18" charset="0"/>
            </a:endParaRPr>
          </a:p>
          <a:p>
            <a:pPr algn="l"/>
            <a:r>
              <a:rPr lang="hu-HU" sz="2000" dirty="0" smtClean="0">
                <a:latin typeface="Bookman Old Style" pitchFamily="18" charset="0"/>
              </a:rPr>
              <a:t>Új ciklushoz új feladatok, új munkamegosztás, uniós kritikák figyelembevételével.  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endParaRPr lang="hu-HU" sz="20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8" y="-171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hu-HU" sz="4000" b="1" dirty="0" smtClean="0">
                <a:latin typeface="Bookman Old Style" pitchFamily="18" charset="0"/>
              </a:rPr>
              <a:t>ERDŐ</a:t>
            </a:r>
            <a:endParaRPr lang="hu-HU" sz="4000" b="1" dirty="0">
              <a:latin typeface="Bookman Old Style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259632" y="1484784"/>
            <a:ext cx="6984776" cy="5112568"/>
          </a:xfrm>
        </p:spPr>
        <p:txBody>
          <a:bodyPr>
            <a:normAutofit/>
          </a:bodyPr>
          <a:lstStyle/>
          <a:p>
            <a:pPr algn="l"/>
            <a:r>
              <a:rPr lang="hu-HU" sz="1800" dirty="0">
                <a:solidFill>
                  <a:schemeClr val="tx1"/>
                </a:solidFill>
                <a:latin typeface="Bookman Old Style" pitchFamily="18" charset="0"/>
              </a:rPr>
              <a:t>	</a:t>
            </a:r>
            <a:endParaRPr lang="hu-HU" sz="1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l">
              <a:buFontTx/>
              <a:buChar char="-"/>
            </a:pP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hu-HU" sz="1800" b="1" u="sng" dirty="0" smtClean="0">
                <a:solidFill>
                  <a:schemeClr val="tx1"/>
                </a:solidFill>
                <a:latin typeface="Bookman Old Style" pitchFamily="18" charset="0"/>
              </a:rPr>
              <a:t>Erdőterület</a:t>
            </a: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: lassuló növekedésből az utolsó három évben </a:t>
            </a:r>
          </a:p>
          <a:p>
            <a:pPr algn="l"/>
            <a:r>
              <a:rPr lang="hu-HU" sz="1800" dirty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 minimális (stagnáló) csökkenés;</a:t>
            </a:r>
          </a:p>
          <a:p>
            <a:pPr algn="l"/>
            <a:endParaRPr lang="hu-HU" sz="1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l">
              <a:buFontTx/>
              <a:buChar char="-"/>
            </a:pPr>
            <a:r>
              <a:rPr lang="hu-HU" sz="1800" dirty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hu-HU" sz="1800" b="1" u="sng" dirty="0" err="1" smtClean="0">
                <a:solidFill>
                  <a:schemeClr val="tx1"/>
                </a:solidFill>
                <a:latin typeface="Bookman Old Style" pitchFamily="18" charset="0"/>
              </a:rPr>
              <a:t>Élőfakészlet</a:t>
            </a: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: Adattár és leltár szerint is enyhe emelkedés;</a:t>
            </a:r>
          </a:p>
          <a:p>
            <a:pPr algn="l"/>
            <a:endParaRPr lang="hu-HU" sz="1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l">
              <a:buFontTx/>
              <a:buChar char="-"/>
            </a:pP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hu-HU" sz="1800" b="1" u="sng" dirty="0" smtClean="0">
                <a:solidFill>
                  <a:schemeClr val="tx1"/>
                </a:solidFill>
                <a:latin typeface="Bookman Old Style" pitchFamily="18" charset="0"/>
              </a:rPr>
              <a:t>Egészségi állapot</a:t>
            </a: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: Enyhén romló, idén stagnáló;</a:t>
            </a:r>
          </a:p>
          <a:p>
            <a:pPr algn="l"/>
            <a:endParaRPr lang="hu-HU" sz="1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l">
              <a:buFontTx/>
              <a:buChar char="-"/>
            </a:pPr>
            <a:r>
              <a:rPr lang="hu-HU" sz="1800" dirty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hu-HU" sz="1800" b="1" u="sng" dirty="0" smtClean="0">
                <a:solidFill>
                  <a:schemeClr val="tx1"/>
                </a:solidFill>
                <a:latin typeface="Bookman Old Style" pitchFamily="18" charset="0"/>
              </a:rPr>
              <a:t>Erdőfelújítás</a:t>
            </a: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: csökkentett minőségi elvárások mellett </a:t>
            </a:r>
          </a:p>
          <a:p>
            <a:pPr algn="l"/>
            <a:r>
              <a:rPr lang="hu-HU" sz="1800" dirty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 elhúzódó, növekvő átfutási idő.</a:t>
            </a:r>
          </a:p>
          <a:p>
            <a:pPr algn="l"/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  Stagnáló, enyhén emelkedő felújítatlanság, </a:t>
            </a:r>
            <a:r>
              <a:rPr lang="hu-HU" sz="1800" u="sng" dirty="0" smtClean="0">
                <a:solidFill>
                  <a:schemeClr val="tx1"/>
                </a:solidFill>
                <a:latin typeface="Bookman Old Style" pitchFamily="18" charset="0"/>
              </a:rPr>
              <a:t>DE </a:t>
            </a: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alapvetően</a:t>
            </a:r>
          </a:p>
          <a:p>
            <a:pPr algn="l"/>
            <a:r>
              <a:rPr lang="hu-HU" sz="1800" dirty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 az elvárt – tervezett – állománytípus megvalósul! </a:t>
            </a:r>
          </a:p>
          <a:p>
            <a:pPr algn="l"/>
            <a:r>
              <a:rPr lang="hu-HU" sz="1800" dirty="0" smtClean="0">
                <a:latin typeface="Bookman Old Style" pitchFamily="18" charset="0"/>
              </a:rPr>
              <a:t> </a:t>
            </a:r>
            <a:r>
              <a:rPr lang="hu-HU" sz="1800" dirty="0" smtClean="0">
                <a:latin typeface="Bookman Old Style" pitchFamily="18" charset="0"/>
              </a:rPr>
              <a:t> </a:t>
            </a:r>
            <a:r>
              <a:rPr lang="hu-HU" sz="1800" dirty="0" smtClean="0">
                <a:latin typeface="Bookman Old Style" pitchFamily="18" charset="0"/>
              </a:rPr>
              <a:t>Romló </a:t>
            </a:r>
            <a:r>
              <a:rPr lang="hu-HU" sz="1800" dirty="0" err="1" smtClean="0">
                <a:latin typeface="Bookman Old Style" pitchFamily="18" charset="0"/>
              </a:rPr>
              <a:t>erdőfelújítási</a:t>
            </a:r>
            <a:r>
              <a:rPr lang="hu-HU" sz="1800" dirty="0" smtClean="0">
                <a:latin typeface="Bookman Old Style" pitchFamily="18" charset="0"/>
              </a:rPr>
              <a:t> környezet – klímaváltozás, vadkár</a:t>
            </a:r>
            <a:endParaRPr lang="hu-HU" sz="1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p1"/>
          <p:cNvGrpSpPr/>
          <p:nvPr/>
        </p:nvGrpSpPr>
        <p:grpSpPr>
          <a:xfrm>
            <a:off x="457200" y="1600200"/>
            <a:ext cx="8229600" cy="4525962"/>
            <a:chOff x="457200" y="1600200"/>
            <a:chExt cx="8229600" cy="4525962"/>
          </a:xfrm>
        </p:grpSpPr>
        <p:sp>
          <p:nvSpPr>
            <p:cNvPr id="3" name="rc3"/>
            <p:cNvSpPr/>
            <p:nvPr/>
          </p:nvSpPr>
          <p:spPr>
            <a:xfrm>
              <a:off x="457200" y="1600200"/>
              <a:ext cx="8229600" cy="45259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" name="rc4"/>
            <p:cNvSpPr/>
            <p:nvPr/>
          </p:nvSpPr>
          <p:spPr>
            <a:xfrm>
              <a:off x="457200" y="1600200"/>
              <a:ext cx="8229599" cy="45259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" name="rc5"/>
            <p:cNvSpPr/>
            <p:nvPr/>
          </p:nvSpPr>
          <p:spPr>
            <a:xfrm>
              <a:off x="818441" y="2114865"/>
              <a:ext cx="1859219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" name="rc6"/>
            <p:cNvSpPr/>
            <p:nvPr/>
          </p:nvSpPr>
          <p:spPr>
            <a:xfrm>
              <a:off x="902951" y="3071661"/>
              <a:ext cx="117920" cy="2245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" name="rc7"/>
            <p:cNvSpPr/>
            <p:nvPr/>
          </p:nvSpPr>
          <p:spPr>
            <a:xfrm>
              <a:off x="902951" y="3071279"/>
              <a:ext cx="117920" cy="381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" name="rc8"/>
            <p:cNvSpPr/>
            <p:nvPr/>
          </p:nvSpPr>
          <p:spPr>
            <a:xfrm>
              <a:off x="902951" y="2812352"/>
              <a:ext cx="117920" cy="258927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" name="rc9"/>
            <p:cNvSpPr/>
            <p:nvPr/>
          </p:nvSpPr>
          <p:spPr>
            <a:xfrm>
              <a:off x="1033974" y="3073671"/>
              <a:ext cx="117920" cy="235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" name="rc10"/>
            <p:cNvSpPr/>
            <p:nvPr/>
          </p:nvSpPr>
          <p:spPr>
            <a:xfrm>
              <a:off x="1033974" y="3071623"/>
              <a:ext cx="117920" cy="2048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" name="rc11"/>
            <p:cNvSpPr/>
            <p:nvPr/>
          </p:nvSpPr>
          <p:spPr>
            <a:xfrm>
              <a:off x="1033974" y="3070593"/>
              <a:ext cx="117920" cy="1029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" name="rc12"/>
            <p:cNvSpPr/>
            <p:nvPr/>
          </p:nvSpPr>
          <p:spPr>
            <a:xfrm>
              <a:off x="1033974" y="3069981"/>
              <a:ext cx="117920" cy="612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" name="rc13"/>
            <p:cNvSpPr/>
            <p:nvPr/>
          </p:nvSpPr>
          <p:spPr>
            <a:xfrm>
              <a:off x="1033974" y="2812010"/>
              <a:ext cx="117920" cy="257970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" name="rc14"/>
            <p:cNvSpPr/>
            <p:nvPr/>
          </p:nvSpPr>
          <p:spPr>
            <a:xfrm>
              <a:off x="1164998" y="3073624"/>
              <a:ext cx="117920" cy="282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" name="rc15"/>
            <p:cNvSpPr/>
            <p:nvPr/>
          </p:nvSpPr>
          <p:spPr>
            <a:xfrm>
              <a:off x="1164998" y="3073412"/>
              <a:ext cx="117920" cy="212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" name="rc16"/>
            <p:cNvSpPr/>
            <p:nvPr/>
          </p:nvSpPr>
          <p:spPr>
            <a:xfrm>
              <a:off x="1164998" y="3073136"/>
              <a:ext cx="117920" cy="276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" name="rc17"/>
            <p:cNvSpPr/>
            <p:nvPr/>
          </p:nvSpPr>
          <p:spPr>
            <a:xfrm>
              <a:off x="1164998" y="2841921"/>
              <a:ext cx="117920" cy="231214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" name="rc18"/>
            <p:cNvSpPr/>
            <p:nvPr/>
          </p:nvSpPr>
          <p:spPr>
            <a:xfrm>
              <a:off x="1296021" y="3073887"/>
              <a:ext cx="117920" cy="19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" name="rc19"/>
            <p:cNvSpPr/>
            <p:nvPr/>
          </p:nvSpPr>
          <p:spPr>
            <a:xfrm>
              <a:off x="1296021" y="3072886"/>
              <a:ext cx="117920" cy="1000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" name="rc20"/>
            <p:cNvSpPr/>
            <p:nvPr/>
          </p:nvSpPr>
          <p:spPr>
            <a:xfrm>
              <a:off x="1296021" y="3072043"/>
              <a:ext cx="117920" cy="843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1" name="rc21"/>
            <p:cNvSpPr/>
            <p:nvPr/>
          </p:nvSpPr>
          <p:spPr>
            <a:xfrm>
              <a:off x="1296021" y="2786461"/>
              <a:ext cx="117920" cy="285581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" name="rc22"/>
            <p:cNvSpPr/>
            <p:nvPr/>
          </p:nvSpPr>
          <p:spPr>
            <a:xfrm>
              <a:off x="1427044" y="3073712"/>
              <a:ext cx="117920" cy="194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" name="rc23"/>
            <p:cNvSpPr/>
            <p:nvPr/>
          </p:nvSpPr>
          <p:spPr>
            <a:xfrm>
              <a:off x="1427044" y="3072859"/>
              <a:ext cx="117920" cy="852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4" name="rc24"/>
            <p:cNvSpPr/>
            <p:nvPr/>
          </p:nvSpPr>
          <p:spPr>
            <a:xfrm>
              <a:off x="1427044" y="3072544"/>
              <a:ext cx="117920" cy="314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5" name="rc25"/>
            <p:cNvSpPr/>
            <p:nvPr/>
          </p:nvSpPr>
          <p:spPr>
            <a:xfrm>
              <a:off x="1427044" y="2851979"/>
              <a:ext cx="117920" cy="220565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" name="rc26"/>
            <p:cNvSpPr/>
            <p:nvPr/>
          </p:nvSpPr>
          <p:spPr>
            <a:xfrm>
              <a:off x="1558067" y="3073173"/>
              <a:ext cx="117920" cy="733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" name="rc27"/>
            <p:cNvSpPr/>
            <p:nvPr/>
          </p:nvSpPr>
          <p:spPr>
            <a:xfrm>
              <a:off x="1558067" y="3072288"/>
              <a:ext cx="117920" cy="885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" name="rc28"/>
            <p:cNvSpPr/>
            <p:nvPr/>
          </p:nvSpPr>
          <p:spPr>
            <a:xfrm>
              <a:off x="1558067" y="2846849"/>
              <a:ext cx="117920" cy="225439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9" name="rc29"/>
            <p:cNvSpPr/>
            <p:nvPr/>
          </p:nvSpPr>
          <p:spPr>
            <a:xfrm>
              <a:off x="1689090" y="3072158"/>
              <a:ext cx="117920" cy="1748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0" name="rc30"/>
            <p:cNvSpPr/>
            <p:nvPr/>
          </p:nvSpPr>
          <p:spPr>
            <a:xfrm>
              <a:off x="1689090" y="3072044"/>
              <a:ext cx="117920" cy="113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1" name="rc31"/>
            <p:cNvSpPr/>
            <p:nvPr/>
          </p:nvSpPr>
          <p:spPr>
            <a:xfrm>
              <a:off x="1689090" y="2861740"/>
              <a:ext cx="117920" cy="210304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2" name="rc32"/>
            <p:cNvSpPr/>
            <p:nvPr/>
          </p:nvSpPr>
          <p:spPr>
            <a:xfrm>
              <a:off x="1820114" y="2856388"/>
              <a:ext cx="117920" cy="217518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3" name="rc33"/>
            <p:cNvSpPr/>
            <p:nvPr/>
          </p:nvSpPr>
          <p:spPr>
            <a:xfrm>
              <a:off x="1951137" y="2875748"/>
              <a:ext cx="117920" cy="198158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4" name="rc34"/>
            <p:cNvSpPr/>
            <p:nvPr/>
          </p:nvSpPr>
          <p:spPr>
            <a:xfrm>
              <a:off x="2082160" y="2866603"/>
              <a:ext cx="117920" cy="207303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5" name="rc35"/>
            <p:cNvSpPr/>
            <p:nvPr/>
          </p:nvSpPr>
          <p:spPr>
            <a:xfrm>
              <a:off x="2213183" y="2863077"/>
              <a:ext cx="117920" cy="210830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6" name="rc36"/>
            <p:cNvSpPr/>
            <p:nvPr/>
          </p:nvSpPr>
          <p:spPr>
            <a:xfrm>
              <a:off x="2344206" y="2846166"/>
              <a:ext cx="117920" cy="227740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" name="rc37"/>
            <p:cNvSpPr/>
            <p:nvPr/>
          </p:nvSpPr>
          <p:spPr>
            <a:xfrm>
              <a:off x="2475230" y="3073640"/>
              <a:ext cx="117920" cy="266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8" name="rc38"/>
            <p:cNvSpPr/>
            <p:nvPr/>
          </p:nvSpPr>
          <p:spPr>
            <a:xfrm>
              <a:off x="2475230" y="2822086"/>
              <a:ext cx="117920" cy="251554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9" name="rc39"/>
            <p:cNvSpPr/>
            <p:nvPr/>
          </p:nvSpPr>
          <p:spPr>
            <a:xfrm>
              <a:off x="818441" y="3412579"/>
              <a:ext cx="1859219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0" name="rc40"/>
            <p:cNvSpPr/>
            <p:nvPr/>
          </p:nvSpPr>
          <p:spPr>
            <a:xfrm>
              <a:off x="902951" y="4371472"/>
              <a:ext cx="117920" cy="148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1" name="rc41"/>
            <p:cNvSpPr/>
            <p:nvPr/>
          </p:nvSpPr>
          <p:spPr>
            <a:xfrm>
              <a:off x="902951" y="4149411"/>
              <a:ext cx="117920" cy="222061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2" name="rc42"/>
            <p:cNvSpPr/>
            <p:nvPr/>
          </p:nvSpPr>
          <p:spPr>
            <a:xfrm>
              <a:off x="902951" y="4149362"/>
              <a:ext cx="117920" cy="48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3" name="rc43"/>
            <p:cNvSpPr/>
            <p:nvPr/>
          </p:nvSpPr>
          <p:spPr>
            <a:xfrm>
              <a:off x="902951" y="4148160"/>
              <a:ext cx="117920" cy="1202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4" name="rc44"/>
            <p:cNvSpPr/>
            <p:nvPr/>
          </p:nvSpPr>
          <p:spPr>
            <a:xfrm>
              <a:off x="1033974" y="4371350"/>
              <a:ext cx="117920" cy="270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5" name="rc45"/>
            <p:cNvSpPr/>
            <p:nvPr/>
          </p:nvSpPr>
          <p:spPr>
            <a:xfrm>
              <a:off x="1033974" y="4370919"/>
              <a:ext cx="117920" cy="431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6" name="rc46"/>
            <p:cNvSpPr/>
            <p:nvPr/>
          </p:nvSpPr>
          <p:spPr>
            <a:xfrm>
              <a:off x="1033974" y="4195446"/>
              <a:ext cx="117920" cy="175472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7" name="rc47"/>
            <p:cNvSpPr/>
            <p:nvPr/>
          </p:nvSpPr>
          <p:spPr>
            <a:xfrm>
              <a:off x="1033974" y="4195300"/>
              <a:ext cx="117920" cy="146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8" name="rc48"/>
            <p:cNvSpPr/>
            <p:nvPr/>
          </p:nvSpPr>
          <p:spPr>
            <a:xfrm>
              <a:off x="1033974" y="4193865"/>
              <a:ext cx="117920" cy="1435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9" name="rc49"/>
            <p:cNvSpPr/>
            <p:nvPr/>
          </p:nvSpPr>
          <p:spPr>
            <a:xfrm>
              <a:off x="1164998" y="4371499"/>
              <a:ext cx="117920" cy="121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0" name="rc50"/>
            <p:cNvSpPr/>
            <p:nvPr/>
          </p:nvSpPr>
          <p:spPr>
            <a:xfrm>
              <a:off x="1164998" y="4194234"/>
              <a:ext cx="117920" cy="177265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1" name="rc51"/>
            <p:cNvSpPr/>
            <p:nvPr/>
          </p:nvSpPr>
          <p:spPr>
            <a:xfrm>
              <a:off x="1164998" y="4193716"/>
              <a:ext cx="117920" cy="517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2" name="rc52"/>
            <p:cNvSpPr/>
            <p:nvPr/>
          </p:nvSpPr>
          <p:spPr>
            <a:xfrm>
              <a:off x="1164998" y="4193639"/>
              <a:ext cx="117920" cy="77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3" name="rc53"/>
            <p:cNvSpPr/>
            <p:nvPr/>
          </p:nvSpPr>
          <p:spPr>
            <a:xfrm>
              <a:off x="1164998" y="4193607"/>
              <a:ext cx="117920" cy="32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4" name="rc54"/>
            <p:cNvSpPr/>
            <p:nvPr/>
          </p:nvSpPr>
          <p:spPr>
            <a:xfrm>
              <a:off x="1296021" y="4163248"/>
              <a:ext cx="117920" cy="208372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5" name="rc55"/>
            <p:cNvSpPr/>
            <p:nvPr/>
          </p:nvSpPr>
          <p:spPr>
            <a:xfrm>
              <a:off x="1296021" y="4162313"/>
              <a:ext cx="117920" cy="934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6" name="rc56"/>
            <p:cNvSpPr/>
            <p:nvPr/>
          </p:nvSpPr>
          <p:spPr>
            <a:xfrm>
              <a:off x="1427044" y="4227182"/>
              <a:ext cx="117920" cy="144439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7" name="rc57"/>
            <p:cNvSpPr/>
            <p:nvPr/>
          </p:nvSpPr>
          <p:spPr>
            <a:xfrm>
              <a:off x="1427044" y="4226903"/>
              <a:ext cx="117920" cy="278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8" name="rc58"/>
            <p:cNvSpPr/>
            <p:nvPr/>
          </p:nvSpPr>
          <p:spPr>
            <a:xfrm>
              <a:off x="1558067" y="4371514"/>
              <a:ext cx="117920" cy="107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9" name="rc59"/>
            <p:cNvSpPr/>
            <p:nvPr/>
          </p:nvSpPr>
          <p:spPr>
            <a:xfrm>
              <a:off x="1558067" y="4243136"/>
              <a:ext cx="117920" cy="128377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0" name="rc60"/>
            <p:cNvSpPr/>
            <p:nvPr/>
          </p:nvSpPr>
          <p:spPr>
            <a:xfrm>
              <a:off x="1689090" y="4371213"/>
              <a:ext cx="117920" cy="407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1" name="rc61"/>
            <p:cNvSpPr/>
            <p:nvPr/>
          </p:nvSpPr>
          <p:spPr>
            <a:xfrm>
              <a:off x="1689090" y="4254888"/>
              <a:ext cx="117920" cy="116324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2" name="rc62"/>
            <p:cNvSpPr/>
            <p:nvPr/>
          </p:nvSpPr>
          <p:spPr>
            <a:xfrm>
              <a:off x="1689090" y="4254802"/>
              <a:ext cx="117920" cy="86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3" name="rc63"/>
            <p:cNvSpPr/>
            <p:nvPr/>
          </p:nvSpPr>
          <p:spPr>
            <a:xfrm>
              <a:off x="1689090" y="4254290"/>
              <a:ext cx="117920" cy="512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4" name="rc64"/>
            <p:cNvSpPr/>
            <p:nvPr/>
          </p:nvSpPr>
          <p:spPr>
            <a:xfrm>
              <a:off x="1820114" y="4264664"/>
              <a:ext cx="117920" cy="106956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5" name="rc65"/>
            <p:cNvSpPr/>
            <p:nvPr/>
          </p:nvSpPr>
          <p:spPr>
            <a:xfrm>
              <a:off x="1951137" y="4259297"/>
              <a:ext cx="117920" cy="112324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6" name="rc66"/>
            <p:cNvSpPr/>
            <p:nvPr/>
          </p:nvSpPr>
          <p:spPr>
            <a:xfrm>
              <a:off x="2082160" y="4240897"/>
              <a:ext cx="117920" cy="130723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7" name="rc67"/>
            <p:cNvSpPr/>
            <p:nvPr/>
          </p:nvSpPr>
          <p:spPr>
            <a:xfrm>
              <a:off x="2213183" y="4225915"/>
              <a:ext cx="117920" cy="145706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8" name="rc68"/>
            <p:cNvSpPr/>
            <p:nvPr/>
          </p:nvSpPr>
          <p:spPr>
            <a:xfrm>
              <a:off x="2344206" y="4203483"/>
              <a:ext cx="117920" cy="168137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9" name="rc69"/>
            <p:cNvSpPr/>
            <p:nvPr/>
          </p:nvSpPr>
          <p:spPr>
            <a:xfrm>
              <a:off x="2475230" y="4160491"/>
              <a:ext cx="117920" cy="211129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0" name="rc70"/>
            <p:cNvSpPr/>
            <p:nvPr/>
          </p:nvSpPr>
          <p:spPr>
            <a:xfrm>
              <a:off x="818441" y="4710294"/>
              <a:ext cx="1859219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1" name="rc71"/>
            <p:cNvSpPr/>
            <p:nvPr/>
          </p:nvSpPr>
          <p:spPr>
            <a:xfrm>
              <a:off x="902951" y="5607018"/>
              <a:ext cx="117920" cy="62317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2" name="rc72"/>
            <p:cNvSpPr/>
            <p:nvPr/>
          </p:nvSpPr>
          <p:spPr>
            <a:xfrm>
              <a:off x="902951" y="5606928"/>
              <a:ext cx="117920" cy="90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3" name="rc73"/>
            <p:cNvSpPr/>
            <p:nvPr/>
          </p:nvSpPr>
          <p:spPr>
            <a:xfrm>
              <a:off x="1033974" y="5615829"/>
              <a:ext cx="117920" cy="53506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4" name="rc74"/>
            <p:cNvSpPr/>
            <p:nvPr/>
          </p:nvSpPr>
          <p:spPr>
            <a:xfrm>
              <a:off x="1164998" y="5617214"/>
              <a:ext cx="117920" cy="52121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5" name="rc75"/>
            <p:cNvSpPr/>
            <p:nvPr/>
          </p:nvSpPr>
          <p:spPr>
            <a:xfrm>
              <a:off x="1296021" y="5618001"/>
              <a:ext cx="117920" cy="51334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6" name="rc76"/>
            <p:cNvSpPr/>
            <p:nvPr/>
          </p:nvSpPr>
          <p:spPr>
            <a:xfrm>
              <a:off x="1296021" y="5617984"/>
              <a:ext cx="117920" cy="16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7" name="rc77"/>
            <p:cNvSpPr/>
            <p:nvPr/>
          </p:nvSpPr>
          <p:spPr>
            <a:xfrm>
              <a:off x="1427044" y="5624274"/>
              <a:ext cx="117920" cy="45061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8" name="rc78"/>
            <p:cNvSpPr/>
            <p:nvPr/>
          </p:nvSpPr>
          <p:spPr>
            <a:xfrm>
              <a:off x="1427044" y="5623756"/>
              <a:ext cx="117920" cy="518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9" name="rc79"/>
            <p:cNvSpPr/>
            <p:nvPr/>
          </p:nvSpPr>
          <p:spPr>
            <a:xfrm>
              <a:off x="1558067" y="5609239"/>
              <a:ext cx="117920" cy="60095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0" name="rc80"/>
            <p:cNvSpPr/>
            <p:nvPr/>
          </p:nvSpPr>
          <p:spPr>
            <a:xfrm>
              <a:off x="1689090" y="5641199"/>
              <a:ext cx="117920" cy="28136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1" name="rc81"/>
            <p:cNvSpPr/>
            <p:nvPr/>
          </p:nvSpPr>
          <p:spPr>
            <a:xfrm>
              <a:off x="1689090" y="5641146"/>
              <a:ext cx="117920" cy="52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2" name="rc82"/>
            <p:cNvSpPr/>
            <p:nvPr/>
          </p:nvSpPr>
          <p:spPr>
            <a:xfrm>
              <a:off x="1689090" y="5641024"/>
              <a:ext cx="117920" cy="121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3" name="rc83"/>
            <p:cNvSpPr/>
            <p:nvPr/>
          </p:nvSpPr>
          <p:spPr>
            <a:xfrm>
              <a:off x="1820114" y="5624430"/>
              <a:ext cx="117920" cy="44905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4" name="rc84"/>
            <p:cNvSpPr/>
            <p:nvPr/>
          </p:nvSpPr>
          <p:spPr>
            <a:xfrm>
              <a:off x="1951137" y="5627935"/>
              <a:ext cx="117920" cy="41400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5" name="rc85"/>
            <p:cNvSpPr/>
            <p:nvPr/>
          </p:nvSpPr>
          <p:spPr>
            <a:xfrm>
              <a:off x="2082160" y="5620414"/>
              <a:ext cx="117920" cy="48921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6" name="rc86"/>
            <p:cNvSpPr/>
            <p:nvPr/>
          </p:nvSpPr>
          <p:spPr>
            <a:xfrm>
              <a:off x="2213183" y="5608610"/>
              <a:ext cx="117920" cy="60725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7" name="rc87"/>
            <p:cNvSpPr/>
            <p:nvPr/>
          </p:nvSpPr>
          <p:spPr>
            <a:xfrm>
              <a:off x="2344206" y="5619760"/>
              <a:ext cx="117920" cy="49574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8" name="rc88"/>
            <p:cNvSpPr/>
            <p:nvPr/>
          </p:nvSpPr>
          <p:spPr>
            <a:xfrm>
              <a:off x="2475230" y="5607078"/>
              <a:ext cx="117920" cy="62257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9" name="rc89"/>
            <p:cNvSpPr/>
            <p:nvPr/>
          </p:nvSpPr>
          <p:spPr>
            <a:xfrm>
              <a:off x="2747249" y="2114865"/>
              <a:ext cx="1859219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0" name="rc90"/>
            <p:cNvSpPr/>
            <p:nvPr/>
          </p:nvSpPr>
          <p:spPr>
            <a:xfrm>
              <a:off x="2831759" y="3073801"/>
              <a:ext cx="117920" cy="105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1" name="rc91"/>
            <p:cNvSpPr/>
            <p:nvPr/>
          </p:nvSpPr>
          <p:spPr>
            <a:xfrm>
              <a:off x="2831759" y="3073514"/>
              <a:ext cx="117920" cy="287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2" name="rc92"/>
            <p:cNvSpPr/>
            <p:nvPr/>
          </p:nvSpPr>
          <p:spPr>
            <a:xfrm>
              <a:off x="2831759" y="2986771"/>
              <a:ext cx="117920" cy="86742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3" name="rc93"/>
            <p:cNvSpPr/>
            <p:nvPr/>
          </p:nvSpPr>
          <p:spPr>
            <a:xfrm>
              <a:off x="2831759" y="2986105"/>
              <a:ext cx="117920" cy="666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4" name="rc94"/>
            <p:cNvSpPr/>
            <p:nvPr/>
          </p:nvSpPr>
          <p:spPr>
            <a:xfrm>
              <a:off x="2962783" y="3073622"/>
              <a:ext cx="117920" cy="284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5" name="rc95"/>
            <p:cNvSpPr/>
            <p:nvPr/>
          </p:nvSpPr>
          <p:spPr>
            <a:xfrm>
              <a:off x="2962783" y="2983522"/>
              <a:ext cx="117920" cy="90100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6" name="rc96"/>
            <p:cNvSpPr/>
            <p:nvPr/>
          </p:nvSpPr>
          <p:spPr>
            <a:xfrm>
              <a:off x="2962783" y="2982920"/>
              <a:ext cx="117920" cy="602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7" name="rc97"/>
            <p:cNvSpPr/>
            <p:nvPr/>
          </p:nvSpPr>
          <p:spPr>
            <a:xfrm>
              <a:off x="3093806" y="3005402"/>
              <a:ext cx="117920" cy="68504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8" name="rc98"/>
            <p:cNvSpPr/>
            <p:nvPr/>
          </p:nvSpPr>
          <p:spPr>
            <a:xfrm>
              <a:off x="3224829" y="3007453"/>
              <a:ext cx="117920" cy="66453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9" name="rc99"/>
            <p:cNvSpPr/>
            <p:nvPr/>
          </p:nvSpPr>
          <p:spPr>
            <a:xfrm>
              <a:off x="3355852" y="3010071"/>
              <a:ext cx="117920" cy="63835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0" name="rc100"/>
            <p:cNvSpPr/>
            <p:nvPr/>
          </p:nvSpPr>
          <p:spPr>
            <a:xfrm>
              <a:off x="3486875" y="3016519"/>
              <a:ext cx="117920" cy="57387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1" name="rc101"/>
            <p:cNvSpPr/>
            <p:nvPr/>
          </p:nvSpPr>
          <p:spPr>
            <a:xfrm>
              <a:off x="3617899" y="3073671"/>
              <a:ext cx="117920" cy="235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2" name="rc102"/>
            <p:cNvSpPr/>
            <p:nvPr/>
          </p:nvSpPr>
          <p:spPr>
            <a:xfrm>
              <a:off x="3617899" y="3009627"/>
              <a:ext cx="117920" cy="64044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3" name="rc103"/>
            <p:cNvSpPr/>
            <p:nvPr/>
          </p:nvSpPr>
          <p:spPr>
            <a:xfrm>
              <a:off x="3617899" y="3009129"/>
              <a:ext cx="117920" cy="497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4" name="rc104"/>
            <p:cNvSpPr/>
            <p:nvPr/>
          </p:nvSpPr>
          <p:spPr>
            <a:xfrm>
              <a:off x="3748922" y="3017250"/>
              <a:ext cx="117920" cy="56656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5" name="rc105"/>
            <p:cNvSpPr/>
            <p:nvPr/>
          </p:nvSpPr>
          <p:spPr>
            <a:xfrm>
              <a:off x="3879945" y="3013245"/>
              <a:ext cx="117920" cy="60661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6" name="rc106"/>
            <p:cNvSpPr/>
            <p:nvPr/>
          </p:nvSpPr>
          <p:spPr>
            <a:xfrm>
              <a:off x="4010968" y="3014830"/>
              <a:ext cx="117920" cy="59076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7" name="rc107"/>
            <p:cNvSpPr/>
            <p:nvPr/>
          </p:nvSpPr>
          <p:spPr>
            <a:xfrm>
              <a:off x="4141991" y="3018828"/>
              <a:ext cx="117920" cy="55078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8" name="rc108"/>
            <p:cNvSpPr/>
            <p:nvPr/>
          </p:nvSpPr>
          <p:spPr>
            <a:xfrm>
              <a:off x="4273015" y="3001363"/>
              <a:ext cx="117920" cy="72543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9" name="rc109"/>
            <p:cNvSpPr/>
            <p:nvPr/>
          </p:nvSpPr>
          <p:spPr>
            <a:xfrm>
              <a:off x="4404038" y="2972661"/>
              <a:ext cx="117920" cy="101245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0" name="rc110"/>
            <p:cNvSpPr/>
            <p:nvPr/>
          </p:nvSpPr>
          <p:spPr>
            <a:xfrm>
              <a:off x="2747249" y="3412579"/>
              <a:ext cx="1859219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1" name="rc111"/>
            <p:cNvSpPr/>
            <p:nvPr/>
          </p:nvSpPr>
          <p:spPr>
            <a:xfrm>
              <a:off x="2831759" y="4144620"/>
              <a:ext cx="117920" cy="227001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2" name="rc112"/>
            <p:cNvSpPr/>
            <p:nvPr/>
          </p:nvSpPr>
          <p:spPr>
            <a:xfrm>
              <a:off x="2831759" y="4143971"/>
              <a:ext cx="117920" cy="649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3" name="rc113"/>
            <p:cNvSpPr/>
            <p:nvPr/>
          </p:nvSpPr>
          <p:spPr>
            <a:xfrm>
              <a:off x="2962783" y="4371337"/>
              <a:ext cx="117920" cy="284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4" name="rc114"/>
            <p:cNvSpPr/>
            <p:nvPr/>
          </p:nvSpPr>
          <p:spPr>
            <a:xfrm>
              <a:off x="2962783" y="4163899"/>
              <a:ext cx="117920" cy="207437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5" name="rc115"/>
            <p:cNvSpPr/>
            <p:nvPr/>
          </p:nvSpPr>
          <p:spPr>
            <a:xfrm>
              <a:off x="2962783" y="4163572"/>
              <a:ext cx="117920" cy="327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6" name="rc116"/>
            <p:cNvSpPr/>
            <p:nvPr/>
          </p:nvSpPr>
          <p:spPr>
            <a:xfrm>
              <a:off x="2962783" y="4163133"/>
              <a:ext cx="117920" cy="438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7" name="rc117"/>
            <p:cNvSpPr/>
            <p:nvPr/>
          </p:nvSpPr>
          <p:spPr>
            <a:xfrm>
              <a:off x="3093806" y="4371580"/>
              <a:ext cx="117920" cy="40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8" name="rc118"/>
            <p:cNvSpPr/>
            <p:nvPr/>
          </p:nvSpPr>
          <p:spPr>
            <a:xfrm>
              <a:off x="3093806" y="4194648"/>
              <a:ext cx="117920" cy="176932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9" name="rc119"/>
            <p:cNvSpPr/>
            <p:nvPr/>
          </p:nvSpPr>
          <p:spPr>
            <a:xfrm>
              <a:off x="3093806" y="4194607"/>
              <a:ext cx="117920" cy="40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0" name="rc120"/>
            <p:cNvSpPr/>
            <p:nvPr/>
          </p:nvSpPr>
          <p:spPr>
            <a:xfrm>
              <a:off x="3224829" y="4183675"/>
              <a:ext cx="117920" cy="187946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1" name="rc121"/>
            <p:cNvSpPr/>
            <p:nvPr/>
          </p:nvSpPr>
          <p:spPr>
            <a:xfrm>
              <a:off x="3224829" y="4183437"/>
              <a:ext cx="117920" cy="238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2" name="rc122"/>
            <p:cNvSpPr/>
            <p:nvPr/>
          </p:nvSpPr>
          <p:spPr>
            <a:xfrm>
              <a:off x="3224829" y="4183074"/>
              <a:ext cx="117920" cy="363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3" name="rc123"/>
            <p:cNvSpPr/>
            <p:nvPr/>
          </p:nvSpPr>
          <p:spPr>
            <a:xfrm>
              <a:off x="3224829" y="4182944"/>
              <a:ext cx="117920" cy="129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4" name="rc124"/>
            <p:cNvSpPr/>
            <p:nvPr/>
          </p:nvSpPr>
          <p:spPr>
            <a:xfrm>
              <a:off x="3355852" y="4371507"/>
              <a:ext cx="117920" cy="113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5" name="rc125"/>
            <p:cNvSpPr/>
            <p:nvPr/>
          </p:nvSpPr>
          <p:spPr>
            <a:xfrm>
              <a:off x="3355852" y="4188708"/>
              <a:ext cx="117920" cy="182799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6" name="rc126"/>
            <p:cNvSpPr/>
            <p:nvPr/>
          </p:nvSpPr>
          <p:spPr>
            <a:xfrm>
              <a:off x="3355852" y="4188533"/>
              <a:ext cx="117920" cy="174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7" name="rc127"/>
            <p:cNvSpPr/>
            <p:nvPr/>
          </p:nvSpPr>
          <p:spPr>
            <a:xfrm>
              <a:off x="3486875" y="4225487"/>
              <a:ext cx="117920" cy="146134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8" name="rc128"/>
            <p:cNvSpPr/>
            <p:nvPr/>
          </p:nvSpPr>
          <p:spPr>
            <a:xfrm>
              <a:off x="3486875" y="4224837"/>
              <a:ext cx="117920" cy="649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9" name="rc129"/>
            <p:cNvSpPr/>
            <p:nvPr/>
          </p:nvSpPr>
          <p:spPr>
            <a:xfrm>
              <a:off x="3617899" y="4371129"/>
              <a:ext cx="117920" cy="492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0" name="rc130"/>
            <p:cNvSpPr/>
            <p:nvPr/>
          </p:nvSpPr>
          <p:spPr>
            <a:xfrm>
              <a:off x="3617899" y="4264821"/>
              <a:ext cx="117920" cy="106307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1" name="rc131"/>
            <p:cNvSpPr/>
            <p:nvPr/>
          </p:nvSpPr>
          <p:spPr>
            <a:xfrm>
              <a:off x="3617899" y="4264275"/>
              <a:ext cx="117920" cy="545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2" name="rc132"/>
            <p:cNvSpPr/>
            <p:nvPr/>
          </p:nvSpPr>
          <p:spPr>
            <a:xfrm>
              <a:off x="3748922" y="4263639"/>
              <a:ext cx="117920" cy="107981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3" name="rc133"/>
            <p:cNvSpPr/>
            <p:nvPr/>
          </p:nvSpPr>
          <p:spPr>
            <a:xfrm>
              <a:off x="3879945" y="4239468"/>
              <a:ext cx="117920" cy="132153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4" name="rc134"/>
            <p:cNvSpPr/>
            <p:nvPr/>
          </p:nvSpPr>
          <p:spPr>
            <a:xfrm>
              <a:off x="4010968" y="4180463"/>
              <a:ext cx="117920" cy="191157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5" name="rc135"/>
            <p:cNvSpPr/>
            <p:nvPr/>
          </p:nvSpPr>
          <p:spPr>
            <a:xfrm>
              <a:off x="4141991" y="4188929"/>
              <a:ext cx="117920" cy="182692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6" name="rc136"/>
            <p:cNvSpPr/>
            <p:nvPr/>
          </p:nvSpPr>
          <p:spPr>
            <a:xfrm>
              <a:off x="4273015" y="4205979"/>
              <a:ext cx="117920" cy="165642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7" name="rc137"/>
            <p:cNvSpPr/>
            <p:nvPr/>
          </p:nvSpPr>
          <p:spPr>
            <a:xfrm>
              <a:off x="4404038" y="4166384"/>
              <a:ext cx="117920" cy="205236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8" name="rc138"/>
            <p:cNvSpPr/>
            <p:nvPr/>
          </p:nvSpPr>
          <p:spPr>
            <a:xfrm>
              <a:off x="4676058" y="2114865"/>
              <a:ext cx="1859219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9" name="rc139"/>
            <p:cNvSpPr/>
            <p:nvPr/>
          </p:nvSpPr>
          <p:spPr>
            <a:xfrm>
              <a:off x="4760568" y="3073590"/>
              <a:ext cx="117920" cy="316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0" name="rc140"/>
            <p:cNvSpPr/>
            <p:nvPr/>
          </p:nvSpPr>
          <p:spPr>
            <a:xfrm>
              <a:off x="4760568" y="3073371"/>
              <a:ext cx="117920" cy="219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1" name="rc141"/>
            <p:cNvSpPr/>
            <p:nvPr/>
          </p:nvSpPr>
          <p:spPr>
            <a:xfrm>
              <a:off x="4760568" y="3072861"/>
              <a:ext cx="117920" cy="509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2" name="rc142"/>
            <p:cNvSpPr/>
            <p:nvPr/>
          </p:nvSpPr>
          <p:spPr>
            <a:xfrm>
              <a:off x="4760568" y="2395616"/>
              <a:ext cx="117920" cy="677244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3" name="rc143"/>
            <p:cNvSpPr/>
            <p:nvPr/>
          </p:nvSpPr>
          <p:spPr>
            <a:xfrm>
              <a:off x="4760568" y="2395508"/>
              <a:ext cx="117920" cy="108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4" name="rc144"/>
            <p:cNvSpPr/>
            <p:nvPr/>
          </p:nvSpPr>
          <p:spPr>
            <a:xfrm>
              <a:off x="4891591" y="3073805"/>
              <a:ext cx="117920" cy="101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5" name="rc145"/>
            <p:cNvSpPr/>
            <p:nvPr/>
          </p:nvSpPr>
          <p:spPr>
            <a:xfrm>
              <a:off x="4891591" y="3072613"/>
              <a:ext cx="117920" cy="1192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6" name="rc146"/>
            <p:cNvSpPr/>
            <p:nvPr/>
          </p:nvSpPr>
          <p:spPr>
            <a:xfrm>
              <a:off x="4891591" y="3071823"/>
              <a:ext cx="117920" cy="789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7" name="rc147"/>
            <p:cNvSpPr/>
            <p:nvPr/>
          </p:nvSpPr>
          <p:spPr>
            <a:xfrm>
              <a:off x="4891591" y="3070648"/>
              <a:ext cx="117920" cy="1175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8" name="rc148"/>
            <p:cNvSpPr/>
            <p:nvPr/>
          </p:nvSpPr>
          <p:spPr>
            <a:xfrm>
              <a:off x="4891591" y="2406875"/>
              <a:ext cx="117920" cy="663773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9" name="rc149"/>
            <p:cNvSpPr/>
            <p:nvPr/>
          </p:nvSpPr>
          <p:spPr>
            <a:xfrm>
              <a:off x="4891591" y="2406313"/>
              <a:ext cx="117920" cy="562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0" name="rc150"/>
            <p:cNvSpPr/>
            <p:nvPr/>
          </p:nvSpPr>
          <p:spPr>
            <a:xfrm>
              <a:off x="5022614" y="3073855"/>
              <a:ext cx="117920" cy="51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1" name="rc151"/>
            <p:cNvSpPr/>
            <p:nvPr/>
          </p:nvSpPr>
          <p:spPr>
            <a:xfrm>
              <a:off x="5022614" y="3073782"/>
              <a:ext cx="117920" cy="73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2" name="rc152"/>
            <p:cNvSpPr/>
            <p:nvPr/>
          </p:nvSpPr>
          <p:spPr>
            <a:xfrm>
              <a:off x="5022614" y="3073717"/>
              <a:ext cx="117920" cy="64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3" name="rc153"/>
            <p:cNvSpPr/>
            <p:nvPr/>
          </p:nvSpPr>
          <p:spPr>
            <a:xfrm>
              <a:off x="5022614" y="3073595"/>
              <a:ext cx="117920" cy="121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4" name="rc154"/>
            <p:cNvSpPr/>
            <p:nvPr/>
          </p:nvSpPr>
          <p:spPr>
            <a:xfrm>
              <a:off x="5022614" y="2517977"/>
              <a:ext cx="117920" cy="555617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5" name="rc155"/>
            <p:cNvSpPr/>
            <p:nvPr/>
          </p:nvSpPr>
          <p:spPr>
            <a:xfrm>
              <a:off x="5153637" y="3072882"/>
              <a:ext cx="117920" cy="1025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6" name="rc156"/>
            <p:cNvSpPr/>
            <p:nvPr/>
          </p:nvSpPr>
          <p:spPr>
            <a:xfrm>
              <a:off x="5153637" y="3072666"/>
              <a:ext cx="117920" cy="215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7" name="rc157"/>
            <p:cNvSpPr/>
            <p:nvPr/>
          </p:nvSpPr>
          <p:spPr>
            <a:xfrm>
              <a:off x="5153637" y="3072609"/>
              <a:ext cx="117920" cy="56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8" name="rc158"/>
            <p:cNvSpPr/>
            <p:nvPr/>
          </p:nvSpPr>
          <p:spPr>
            <a:xfrm>
              <a:off x="5153637" y="2433580"/>
              <a:ext cx="117920" cy="639029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9" name="rc159"/>
            <p:cNvSpPr/>
            <p:nvPr/>
          </p:nvSpPr>
          <p:spPr>
            <a:xfrm>
              <a:off x="5284660" y="3073824"/>
              <a:ext cx="117920" cy="82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0" name="rc160"/>
            <p:cNvSpPr/>
            <p:nvPr/>
          </p:nvSpPr>
          <p:spPr>
            <a:xfrm>
              <a:off x="5284660" y="3073552"/>
              <a:ext cx="117920" cy="272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1" name="rc161"/>
            <p:cNvSpPr/>
            <p:nvPr/>
          </p:nvSpPr>
          <p:spPr>
            <a:xfrm>
              <a:off x="5284660" y="2539720"/>
              <a:ext cx="117920" cy="533831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2" name="rc162"/>
            <p:cNvSpPr/>
            <p:nvPr/>
          </p:nvSpPr>
          <p:spPr>
            <a:xfrm>
              <a:off x="5284660" y="2539673"/>
              <a:ext cx="117920" cy="47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3" name="rc163"/>
            <p:cNvSpPr/>
            <p:nvPr/>
          </p:nvSpPr>
          <p:spPr>
            <a:xfrm>
              <a:off x="5415684" y="3073736"/>
              <a:ext cx="117920" cy="170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4" name="rc164"/>
            <p:cNvSpPr/>
            <p:nvPr/>
          </p:nvSpPr>
          <p:spPr>
            <a:xfrm>
              <a:off x="5415684" y="3073616"/>
              <a:ext cx="117920" cy="120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5" name="rc165"/>
            <p:cNvSpPr/>
            <p:nvPr/>
          </p:nvSpPr>
          <p:spPr>
            <a:xfrm>
              <a:off x="5415684" y="3073406"/>
              <a:ext cx="117920" cy="209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6" name="rc166"/>
            <p:cNvSpPr/>
            <p:nvPr/>
          </p:nvSpPr>
          <p:spPr>
            <a:xfrm>
              <a:off x="5415684" y="2520942"/>
              <a:ext cx="117920" cy="552464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7" name="rc167"/>
            <p:cNvSpPr/>
            <p:nvPr/>
          </p:nvSpPr>
          <p:spPr>
            <a:xfrm>
              <a:off x="5546707" y="3072875"/>
              <a:ext cx="117920" cy="1031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8" name="rc168"/>
            <p:cNvSpPr/>
            <p:nvPr/>
          </p:nvSpPr>
          <p:spPr>
            <a:xfrm>
              <a:off x="5546707" y="3072661"/>
              <a:ext cx="117920" cy="213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9" name="rc169"/>
            <p:cNvSpPr/>
            <p:nvPr/>
          </p:nvSpPr>
          <p:spPr>
            <a:xfrm>
              <a:off x="5546707" y="2641068"/>
              <a:ext cx="117920" cy="431593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0" name="rc170"/>
            <p:cNvSpPr/>
            <p:nvPr/>
          </p:nvSpPr>
          <p:spPr>
            <a:xfrm>
              <a:off x="5677730" y="2540854"/>
              <a:ext cx="117920" cy="533052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1" name="rc171"/>
            <p:cNvSpPr/>
            <p:nvPr/>
          </p:nvSpPr>
          <p:spPr>
            <a:xfrm>
              <a:off x="5808753" y="2491791"/>
              <a:ext cx="117920" cy="582115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2" name="rc172"/>
            <p:cNvSpPr/>
            <p:nvPr/>
          </p:nvSpPr>
          <p:spPr>
            <a:xfrm>
              <a:off x="5939776" y="2413878"/>
              <a:ext cx="117920" cy="660028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3" name="rc173"/>
            <p:cNvSpPr/>
            <p:nvPr/>
          </p:nvSpPr>
          <p:spPr>
            <a:xfrm>
              <a:off x="6070799" y="2404346"/>
              <a:ext cx="117920" cy="669560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4" name="rc174"/>
            <p:cNvSpPr/>
            <p:nvPr/>
          </p:nvSpPr>
          <p:spPr>
            <a:xfrm>
              <a:off x="6201823" y="2348017"/>
              <a:ext cx="117920" cy="725889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5" name="rc175"/>
            <p:cNvSpPr/>
            <p:nvPr/>
          </p:nvSpPr>
          <p:spPr>
            <a:xfrm>
              <a:off x="6332846" y="2160534"/>
              <a:ext cx="117920" cy="913372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6" name="rc176"/>
            <p:cNvSpPr/>
            <p:nvPr/>
          </p:nvSpPr>
          <p:spPr>
            <a:xfrm>
              <a:off x="4676058" y="3412579"/>
              <a:ext cx="1859219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7" name="rc177"/>
            <p:cNvSpPr/>
            <p:nvPr/>
          </p:nvSpPr>
          <p:spPr>
            <a:xfrm>
              <a:off x="4760568" y="4206562"/>
              <a:ext cx="117920" cy="165059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8" name="rc178"/>
            <p:cNvSpPr/>
            <p:nvPr/>
          </p:nvSpPr>
          <p:spPr>
            <a:xfrm>
              <a:off x="4760568" y="4206352"/>
              <a:ext cx="117920" cy="209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9" name="rc179"/>
            <p:cNvSpPr/>
            <p:nvPr/>
          </p:nvSpPr>
          <p:spPr>
            <a:xfrm>
              <a:off x="4760568" y="4205778"/>
              <a:ext cx="117920" cy="574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0" name="rc180"/>
            <p:cNvSpPr/>
            <p:nvPr/>
          </p:nvSpPr>
          <p:spPr>
            <a:xfrm>
              <a:off x="4760568" y="4205364"/>
              <a:ext cx="117920" cy="414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1" name="rc181"/>
            <p:cNvSpPr/>
            <p:nvPr/>
          </p:nvSpPr>
          <p:spPr>
            <a:xfrm>
              <a:off x="4891591" y="4216108"/>
              <a:ext cx="117920" cy="155513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2" name="rc182"/>
            <p:cNvSpPr/>
            <p:nvPr/>
          </p:nvSpPr>
          <p:spPr>
            <a:xfrm>
              <a:off x="4891591" y="4215255"/>
              <a:ext cx="117920" cy="852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3" name="rc183"/>
            <p:cNvSpPr/>
            <p:nvPr/>
          </p:nvSpPr>
          <p:spPr>
            <a:xfrm>
              <a:off x="4891591" y="4214608"/>
              <a:ext cx="117920" cy="647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4" name="rc184"/>
            <p:cNvSpPr/>
            <p:nvPr/>
          </p:nvSpPr>
          <p:spPr>
            <a:xfrm>
              <a:off x="4891591" y="4212406"/>
              <a:ext cx="117920" cy="2201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5" name="rc185"/>
            <p:cNvSpPr/>
            <p:nvPr/>
          </p:nvSpPr>
          <p:spPr>
            <a:xfrm>
              <a:off x="4891591" y="4212358"/>
              <a:ext cx="117920" cy="47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6" name="rc186"/>
            <p:cNvSpPr/>
            <p:nvPr/>
          </p:nvSpPr>
          <p:spPr>
            <a:xfrm>
              <a:off x="5022614" y="4235827"/>
              <a:ext cx="117920" cy="135793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7" name="rc187"/>
            <p:cNvSpPr/>
            <p:nvPr/>
          </p:nvSpPr>
          <p:spPr>
            <a:xfrm>
              <a:off x="5022614" y="4235478"/>
              <a:ext cx="117920" cy="349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8" name="rc188"/>
            <p:cNvSpPr/>
            <p:nvPr/>
          </p:nvSpPr>
          <p:spPr>
            <a:xfrm>
              <a:off x="5022614" y="4234838"/>
              <a:ext cx="117920" cy="640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9" name="rc189"/>
            <p:cNvSpPr/>
            <p:nvPr/>
          </p:nvSpPr>
          <p:spPr>
            <a:xfrm>
              <a:off x="5153637" y="4220212"/>
              <a:ext cx="117920" cy="151409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0" name="rc190"/>
            <p:cNvSpPr/>
            <p:nvPr/>
          </p:nvSpPr>
          <p:spPr>
            <a:xfrm>
              <a:off x="5153637" y="4219883"/>
              <a:ext cx="117920" cy="328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1" name="rc191"/>
            <p:cNvSpPr/>
            <p:nvPr/>
          </p:nvSpPr>
          <p:spPr>
            <a:xfrm>
              <a:off x="5153637" y="4219835"/>
              <a:ext cx="117920" cy="48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2" name="rc192"/>
            <p:cNvSpPr/>
            <p:nvPr/>
          </p:nvSpPr>
          <p:spPr>
            <a:xfrm>
              <a:off x="5153637" y="4218032"/>
              <a:ext cx="117920" cy="1802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3" name="rc193"/>
            <p:cNvSpPr/>
            <p:nvPr/>
          </p:nvSpPr>
          <p:spPr>
            <a:xfrm>
              <a:off x="5153637" y="4217992"/>
              <a:ext cx="117920" cy="40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4" name="rc194"/>
            <p:cNvSpPr/>
            <p:nvPr/>
          </p:nvSpPr>
          <p:spPr>
            <a:xfrm>
              <a:off x="5284660" y="4228300"/>
              <a:ext cx="117920" cy="143320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5" name="rc195"/>
            <p:cNvSpPr/>
            <p:nvPr/>
          </p:nvSpPr>
          <p:spPr>
            <a:xfrm>
              <a:off x="5284660" y="4228170"/>
              <a:ext cx="117920" cy="129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6" name="rc196"/>
            <p:cNvSpPr/>
            <p:nvPr/>
          </p:nvSpPr>
          <p:spPr>
            <a:xfrm>
              <a:off x="5284660" y="4228138"/>
              <a:ext cx="117920" cy="32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7" name="rc197"/>
            <p:cNvSpPr/>
            <p:nvPr/>
          </p:nvSpPr>
          <p:spPr>
            <a:xfrm>
              <a:off x="5415684" y="4252777"/>
              <a:ext cx="117920" cy="118843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8" name="rc198"/>
            <p:cNvSpPr/>
            <p:nvPr/>
          </p:nvSpPr>
          <p:spPr>
            <a:xfrm>
              <a:off x="5415684" y="4252639"/>
              <a:ext cx="117920" cy="138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9" name="rc199"/>
            <p:cNvSpPr/>
            <p:nvPr/>
          </p:nvSpPr>
          <p:spPr>
            <a:xfrm>
              <a:off x="5415684" y="4252228"/>
              <a:ext cx="117920" cy="411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0" name="rc200"/>
            <p:cNvSpPr/>
            <p:nvPr/>
          </p:nvSpPr>
          <p:spPr>
            <a:xfrm>
              <a:off x="5415684" y="4252202"/>
              <a:ext cx="117920" cy="25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1" name="rc201"/>
            <p:cNvSpPr/>
            <p:nvPr/>
          </p:nvSpPr>
          <p:spPr>
            <a:xfrm>
              <a:off x="5546707" y="4248515"/>
              <a:ext cx="117920" cy="123105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2" name="rc202"/>
            <p:cNvSpPr/>
            <p:nvPr/>
          </p:nvSpPr>
          <p:spPr>
            <a:xfrm>
              <a:off x="5546707" y="4248427"/>
              <a:ext cx="117920" cy="87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3" name="rc203"/>
            <p:cNvSpPr/>
            <p:nvPr/>
          </p:nvSpPr>
          <p:spPr>
            <a:xfrm>
              <a:off x="5546707" y="4248240"/>
              <a:ext cx="117920" cy="186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4" name="rc204"/>
            <p:cNvSpPr/>
            <p:nvPr/>
          </p:nvSpPr>
          <p:spPr>
            <a:xfrm>
              <a:off x="5546707" y="4248009"/>
              <a:ext cx="117920" cy="231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5" name="rc205"/>
            <p:cNvSpPr/>
            <p:nvPr/>
          </p:nvSpPr>
          <p:spPr>
            <a:xfrm>
              <a:off x="5677730" y="4221266"/>
              <a:ext cx="117920" cy="150354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6" name="rc206"/>
            <p:cNvSpPr/>
            <p:nvPr/>
          </p:nvSpPr>
          <p:spPr>
            <a:xfrm>
              <a:off x="5808753" y="4238690"/>
              <a:ext cx="117920" cy="132931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7" name="rc207"/>
            <p:cNvSpPr/>
            <p:nvPr/>
          </p:nvSpPr>
          <p:spPr>
            <a:xfrm>
              <a:off x="5939776" y="4160535"/>
              <a:ext cx="117920" cy="211085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8" name="rc208"/>
            <p:cNvSpPr/>
            <p:nvPr/>
          </p:nvSpPr>
          <p:spPr>
            <a:xfrm>
              <a:off x="6070799" y="4172883"/>
              <a:ext cx="117920" cy="198738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9" name="rc209"/>
            <p:cNvSpPr/>
            <p:nvPr/>
          </p:nvSpPr>
          <p:spPr>
            <a:xfrm>
              <a:off x="6201823" y="4146798"/>
              <a:ext cx="117920" cy="224823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10" name="rc210"/>
            <p:cNvSpPr/>
            <p:nvPr/>
          </p:nvSpPr>
          <p:spPr>
            <a:xfrm>
              <a:off x="6332846" y="4096145"/>
              <a:ext cx="117920" cy="275476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11" name="rc211"/>
            <p:cNvSpPr/>
            <p:nvPr/>
          </p:nvSpPr>
          <p:spPr>
            <a:xfrm>
              <a:off x="818441" y="4486879"/>
              <a:ext cx="1859219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2" name="tx212"/>
            <p:cNvSpPr/>
            <p:nvPr/>
          </p:nvSpPr>
          <p:spPr>
            <a:xfrm>
              <a:off x="1536864" y="4535066"/>
              <a:ext cx="422374" cy="1035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Fenyves</a:t>
              </a:r>
            </a:p>
          </p:txBody>
        </p:sp>
        <p:sp>
          <p:nvSpPr>
            <p:cNvPr id="213" name="rc213"/>
            <p:cNvSpPr/>
            <p:nvPr/>
          </p:nvSpPr>
          <p:spPr>
            <a:xfrm>
              <a:off x="818441" y="3189164"/>
              <a:ext cx="1859219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4" name="tx214"/>
            <p:cNvSpPr/>
            <p:nvPr/>
          </p:nvSpPr>
          <p:spPr>
            <a:xfrm>
              <a:off x="1198282" y="3236915"/>
              <a:ext cx="1099537" cy="10395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Egyéb keménylombos</a:t>
              </a:r>
            </a:p>
          </p:txBody>
        </p:sp>
        <p:sp>
          <p:nvSpPr>
            <p:cNvPr id="215" name="rc215"/>
            <p:cNvSpPr/>
            <p:nvPr/>
          </p:nvSpPr>
          <p:spPr>
            <a:xfrm>
              <a:off x="2747249" y="3189164"/>
              <a:ext cx="1859219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6" name="tx216"/>
            <p:cNvSpPr/>
            <p:nvPr/>
          </p:nvSpPr>
          <p:spPr>
            <a:xfrm>
              <a:off x="2999805" y="3235988"/>
              <a:ext cx="1354107" cy="104884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Nemesnyaras, nemesfűzes</a:t>
              </a:r>
            </a:p>
          </p:txBody>
        </p:sp>
        <p:sp>
          <p:nvSpPr>
            <p:cNvPr id="217" name="rc217"/>
            <p:cNvSpPr/>
            <p:nvPr/>
          </p:nvSpPr>
          <p:spPr>
            <a:xfrm>
              <a:off x="4676058" y="3189164"/>
              <a:ext cx="1859219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8" name="tx218"/>
            <p:cNvSpPr/>
            <p:nvPr/>
          </p:nvSpPr>
          <p:spPr>
            <a:xfrm>
              <a:off x="4813606" y="3236915"/>
              <a:ext cx="1584121" cy="10395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Hazainyaras, egyéb lágylombos</a:t>
              </a:r>
            </a:p>
          </p:txBody>
        </p:sp>
        <p:sp>
          <p:nvSpPr>
            <p:cNvPr id="219" name="rc219"/>
            <p:cNvSpPr/>
            <p:nvPr/>
          </p:nvSpPr>
          <p:spPr>
            <a:xfrm>
              <a:off x="818441" y="1891450"/>
              <a:ext cx="1859219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0" name="tx220"/>
            <p:cNvSpPr/>
            <p:nvPr/>
          </p:nvSpPr>
          <p:spPr>
            <a:xfrm>
              <a:off x="1552389" y="1939147"/>
              <a:ext cx="391323" cy="10401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Tölgyes</a:t>
              </a:r>
            </a:p>
          </p:txBody>
        </p:sp>
        <p:sp>
          <p:nvSpPr>
            <p:cNvPr id="221" name="rc221"/>
            <p:cNvSpPr/>
            <p:nvPr/>
          </p:nvSpPr>
          <p:spPr>
            <a:xfrm>
              <a:off x="2747249" y="1891450"/>
              <a:ext cx="1859219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2" name="tx222"/>
            <p:cNvSpPr/>
            <p:nvPr/>
          </p:nvSpPr>
          <p:spPr>
            <a:xfrm>
              <a:off x="3493612" y="1961357"/>
              <a:ext cx="366494" cy="81800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Bükkös</a:t>
              </a:r>
            </a:p>
          </p:txBody>
        </p:sp>
        <p:sp>
          <p:nvSpPr>
            <p:cNvPr id="223" name="rc223"/>
            <p:cNvSpPr/>
            <p:nvPr/>
          </p:nvSpPr>
          <p:spPr>
            <a:xfrm>
              <a:off x="4676058" y="1891450"/>
              <a:ext cx="1859219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4" name="tx224"/>
            <p:cNvSpPr/>
            <p:nvPr/>
          </p:nvSpPr>
          <p:spPr>
            <a:xfrm>
              <a:off x="5422420" y="1961411"/>
              <a:ext cx="366494" cy="817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Akácos</a:t>
              </a:r>
            </a:p>
          </p:txBody>
        </p:sp>
        <p:sp>
          <p:nvSpPr>
            <p:cNvPr id="225" name="pl225"/>
            <p:cNvSpPr/>
            <p:nvPr/>
          </p:nvSpPr>
          <p:spPr>
            <a:xfrm>
              <a:off x="818441" y="5715004"/>
              <a:ext cx="1859219" cy="0"/>
            </a:xfrm>
            <a:custGeom>
              <a:avLst/>
              <a:gdLst/>
              <a:ahLst/>
              <a:cxnLst/>
              <a:rect l="0" t="0" r="0" b="0"/>
              <a:pathLst>
                <a:path w="1859219">
                  <a:moveTo>
                    <a:pt x="0" y="0"/>
                  </a:moveTo>
                  <a:lnTo>
                    <a:pt x="1859219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6" name="pl226"/>
            <p:cNvSpPr/>
            <p:nvPr/>
          </p:nvSpPr>
          <p:spPr>
            <a:xfrm>
              <a:off x="830889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7" name="pl227"/>
            <p:cNvSpPr/>
            <p:nvPr/>
          </p:nvSpPr>
          <p:spPr>
            <a:xfrm>
              <a:off x="1486005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8" name="pl228"/>
            <p:cNvSpPr/>
            <p:nvPr/>
          </p:nvSpPr>
          <p:spPr>
            <a:xfrm>
              <a:off x="2141120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9" name="tx229"/>
            <p:cNvSpPr/>
            <p:nvPr/>
          </p:nvSpPr>
          <p:spPr>
            <a:xfrm>
              <a:off x="706577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2005</a:t>
              </a:r>
            </a:p>
          </p:txBody>
        </p:sp>
        <p:sp>
          <p:nvSpPr>
            <p:cNvPr id="230" name="tx230"/>
            <p:cNvSpPr/>
            <p:nvPr/>
          </p:nvSpPr>
          <p:spPr>
            <a:xfrm>
              <a:off x="1361693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2010</a:t>
              </a:r>
            </a:p>
          </p:txBody>
        </p:sp>
        <p:sp>
          <p:nvSpPr>
            <p:cNvPr id="231" name="tx231"/>
            <p:cNvSpPr/>
            <p:nvPr/>
          </p:nvSpPr>
          <p:spPr>
            <a:xfrm>
              <a:off x="2016809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2015</a:t>
              </a:r>
            </a:p>
          </p:txBody>
        </p:sp>
        <p:sp>
          <p:nvSpPr>
            <p:cNvPr id="232" name="pl232"/>
            <p:cNvSpPr/>
            <p:nvPr/>
          </p:nvSpPr>
          <p:spPr>
            <a:xfrm>
              <a:off x="2747249" y="4417290"/>
              <a:ext cx="1859219" cy="0"/>
            </a:xfrm>
            <a:custGeom>
              <a:avLst/>
              <a:gdLst/>
              <a:ahLst/>
              <a:cxnLst/>
              <a:rect l="0" t="0" r="0" b="0"/>
              <a:pathLst>
                <a:path w="1859219">
                  <a:moveTo>
                    <a:pt x="0" y="0"/>
                  </a:moveTo>
                  <a:lnTo>
                    <a:pt x="1859219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3" name="pl233"/>
            <p:cNvSpPr/>
            <p:nvPr/>
          </p:nvSpPr>
          <p:spPr>
            <a:xfrm>
              <a:off x="2759697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4" name="pl234"/>
            <p:cNvSpPr/>
            <p:nvPr/>
          </p:nvSpPr>
          <p:spPr>
            <a:xfrm>
              <a:off x="3414813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5" name="pl235"/>
            <p:cNvSpPr/>
            <p:nvPr/>
          </p:nvSpPr>
          <p:spPr>
            <a:xfrm>
              <a:off x="4069929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6" name="tx236"/>
            <p:cNvSpPr/>
            <p:nvPr/>
          </p:nvSpPr>
          <p:spPr>
            <a:xfrm>
              <a:off x="2635386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2005</a:t>
              </a:r>
            </a:p>
          </p:txBody>
        </p:sp>
        <p:sp>
          <p:nvSpPr>
            <p:cNvPr id="237" name="tx237"/>
            <p:cNvSpPr/>
            <p:nvPr/>
          </p:nvSpPr>
          <p:spPr>
            <a:xfrm>
              <a:off x="3290501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2010</a:t>
              </a:r>
            </a:p>
          </p:txBody>
        </p:sp>
        <p:sp>
          <p:nvSpPr>
            <p:cNvPr id="238" name="tx238"/>
            <p:cNvSpPr/>
            <p:nvPr/>
          </p:nvSpPr>
          <p:spPr>
            <a:xfrm>
              <a:off x="3945617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2015</a:t>
              </a:r>
            </a:p>
          </p:txBody>
        </p:sp>
        <p:sp>
          <p:nvSpPr>
            <p:cNvPr id="239" name="pl239"/>
            <p:cNvSpPr/>
            <p:nvPr/>
          </p:nvSpPr>
          <p:spPr>
            <a:xfrm>
              <a:off x="4676058" y="4417290"/>
              <a:ext cx="1859219" cy="0"/>
            </a:xfrm>
            <a:custGeom>
              <a:avLst/>
              <a:gdLst/>
              <a:ahLst/>
              <a:cxnLst/>
              <a:rect l="0" t="0" r="0" b="0"/>
              <a:pathLst>
                <a:path w="1859219">
                  <a:moveTo>
                    <a:pt x="0" y="0"/>
                  </a:moveTo>
                  <a:lnTo>
                    <a:pt x="1859219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0" name="pl240"/>
            <p:cNvSpPr/>
            <p:nvPr/>
          </p:nvSpPr>
          <p:spPr>
            <a:xfrm>
              <a:off x="4688505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1" name="pl241"/>
            <p:cNvSpPr/>
            <p:nvPr/>
          </p:nvSpPr>
          <p:spPr>
            <a:xfrm>
              <a:off x="5343621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2" name="pl242"/>
            <p:cNvSpPr/>
            <p:nvPr/>
          </p:nvSpPr>
          <p:spPr>
            <a:xfrm>
              <a:off x="5998737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3" name="tx243"/>
            <p:cNvSpPr/>
            <p:nvPr/>
          </p:nvSpPr>
          <p:spPr>
            <a:xfrm>
              <a:off x="4564194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2005</a:t>
              </a:r>
            </a:p>
          </p:txBody>
        </p:sp>
        <p:sp>
          <p:nvSpPr>
            <p:cNvPr id="244" name="tx244"/>
            <p:cNvSpPr/>
            <p:nvPr/>
          </p:nvSpPr>
          <p:spPr>
            <a:xfrm>
              <a:off x="5219310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2010</a:t>
              </a:r>
            </a:p>
          </p:txBody>
        </p:sp>
        <p:sp>
          <p:nvSpPr>
            <p:cNvPr id="245" name="tx245"/>
            <p:cNvSpPr/>
            <p:nvPr/>
          </p:nvSpPr>
          <p:spPr>
            <a:xfrm>
              <a:off x="5874426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2015</a:t>
              </a:r>
            </a:p>
          </p:txBody>
        </p:sp>
        <p:sp>
          <p:nvSpPr>
            <p:cNvPr id="246" name="pl246"/>
            <p:cNvSpPr/>
            <p:nvPr/>
          </p:nvSpPr>
          <p:spPr>
            <a:xfrm>
              <a:off x="818441" y="2114865"/>
              <a:ext cx="0" cy="1004710"/>
            </a:xfrm>
            <a:custGeom>
              <a:avLst/>
              <a:gdLst/>
              <a:ahLst/>
              <a:cxnLst/>
              <a:rect l="0" t="0" r="0" b="0"/>
              <a:pathLst>
                <a:path h="1004710">
                  <a:moveTo>
                    <a:pt x="0" y="100471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7" name="tx247"/>
            <p:cNvSpPr/>
            <p:nvPr/>
          </p:nvSpPr>
          <p:spPr>
            <a:xfrm>
              <a:off x="693656" y="3032215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248" name="tx248"/>
            <p:cNvSpPr/>
            <p:nvPr/>
          </p:nvSpPr>
          <p:spPr>
            <a:xfrm>
              <a:off x="693656" y="2788473"/>
              <a:ext cx="62155" cy="817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249" name="tx249"/>
            <p:cNvSpPr/>
            <p:nvPr/>
          </p:nvSpPr>
          <p:spPr>
            <a:xfrm>
              <a:off x="693656" y="2544841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250" name="tx250"/>
            <p:cNvSpPr/>
            <p:nvPr/>
          </p:nvSpPr>
          <p:spPr>
            <a:xfrm>
              <a:off x="693656" y="2301153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9</a:t>
              </a:r>
            </a:p>
          </p:txBody>
        </p:sp>
        <p:sp>
          <p:nvSpPr>
            <p:cNvPr id="251" name="pl251"/>
            <p:cNvSpPr/>
            <p:nvPr/>
          </p:nvSpPr>
          <p:spPr>
            <a:xfrm>
              <a:off x="783647" y="3073907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2" name="pl252"/>
            <p:cNvSpPr/>
            <p:nvPr/>
          </p:nvSpPr>
          <p:spPr>
            <a:xfrm>
              <a:off x="783647" y="2830219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3" name="pl253"/>
            <p:cNvSpPr/>
            <p:nvPr/>
          </p:nvSpPr>
          <p:spPr>
            <a:xfrm>
              <a:off x="783647" y="2586532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4" name="pl254"/>
            <p:cNvSpPr/>
            <p:nvPr/>
          </p:nvSpPr>
          <p:spPr>
            <a:xfrm>
              <a:off x="783647" y="2342845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5" name="pl255"/>
            <p:cNvSpPr/>
            <p:nvPr/>
          </p:nvSpPr>
          <p:spPr>
            <a:xfrm>
              <a:off x="818441" y="3412579"/>
              <a:ext cx="0" cy="1004710"/>
            </a:xfrm>
            <a:custGeom>
              <a:avLst/>
              <a:gdLst/>
              <a:ahLst/>
              <a:cxnLst/>
              <a:rect l="0" t="0" r="0" b="0"/>
              <a:pathLst>
                <a:path h="1004710">
                  <a:moveTo>
                    <a:pt x="0" y="100471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6" name="tx256"/>
            <p:cNvSpPr/>
            <p:nvPr/>
          </p:nvSpPr>
          <p:spPr>
            <a:xfrm>
              <a:off x="693656" y="4329929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257" name="tx257"/>
            <p:cNvSpPr/>
            <p:nvPr/>
          </p:nvSpPr>
          <p:spPr>
            <a:xfrm>
              <a:off x="693656" y="4086187"/>
              <a:ext cx="62155" cy="817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258" name="tx258"/>
            <p:cNvSpPr/>
            <p:nvPr/>
          </p:nvSpPr>
          <p:spPr>
            <a:xfrm>
              <a:off x="693656" y="3842555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259" name="tx259"/>
            <p:cNvSpPr/>
            <p:nvPr/>
          </p:nvSpPr>
          <p:spPr>
            <a:xfrm>
              <a:off x="693656" y="3598868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9</a:t>
              </a:r>
            </a:p>
          </p:txBody>
        </p:sp>
        <p:sp>
          <p:nvSpPr>
            <p:cNvPr id="260" name="pl260"/>
            <p:cNvSpPr/>
            <p:nvPr/>
          </p:nvSpPr>
          <p:spPr>
            <a:xfrm>
              <a:off x="783647" y="4371621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1" name="pl261"/>
            <p:cNvSpPr/>
            <p:nvPr/>
          </p:nvSpPr>
          <p:spPr>
            <a:xfrm>
              <a:off x="783647" y="4127934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2" name="pl262"/>
            <p:cNvSpPr/>
            <p:nvPr/>
          </p:nvSpPr>
          <p:spPr>
            <a:xfrm>
              <a:off x="783647" y="3884247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3" name="pl263"/>
            <p:cNvSpPr/>
            <p:nvPr/>
          </p:nvSpPr>
          <p:spPr>
            <a:xfrm>
              <a:off x="783647" y="3640559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4" name="pl264"/>
            <p:cNvSpPr/>
            <p:nvPr/>
          </p:nvSpPr>
          <p:spPr>
            <a:xfrm>
              <a:off x="818441" y="4710294"/>
              <a:ext cx="0" cy="1004710"/>
            </a:xfrm>
            <a:custGeom>
              <a:avLst/>
              <a:gdLst/>
              <a:ahLst/>
              <a:cxnLst/>
              <a:rect l="0" t="0" r="0" b="0"/>
              <a:pathLst>
                <a:path h="1004710">
                  <a:moveTo>
                    <a:pt x="0" y="100471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5" name="tx265"/>
            <p:cNvSpPr/>
            <p:nvPr/>
          </p:nvSpPr>
          <p:spPr>
            <a:xfrm>
              <a:off x="693656" y="5627643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266" name="tx266"/>
            <p:cNvSpPr/>
            <p:nvPr/>
          </p:nvSpPr>
          <p:spPr>
            <a:xfrm>
              <a:off x="693656" y="5383902"/>
              <a:ext cx="62155" cy="817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267" name="tx267"/>
            <p:cNvSpPr/>
            <p:nvPr/>
          </p:nvSpPr>
          <p:spPr>
            <a:xfrm>
              <a:off x="693656" y="5140269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268" name="tx268"/>
            <p:cNvSpPr/>
            <p:nvPr/>
          </p:nvSpPr>
          <p:spPr>
            <a:xfrm>
              <a:off x="693656" y="4896582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9</a:t>
              </a:r>
            </a:p>
          </p:txBody>
        </p:sp>
        <p:sp>
          <p:nvSpPr>
            <p:cNvPr id="269" name="pl269"/>
            <p:cNvSpPr/>
            <p:nvPr/>
          </p:nvSpPr>
          <p:spPr>
            <a:xfrm>
              <a:off x="783647" y="5669335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70" name="pl270"/>
            <p:cNvSpPr/>
            <p:nvPr/>
          </p:nvSpPr>
          <p:spPr>
            <a:xfrm>
              <a:off x="783647" y="5425648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71" name="pl271"/>
            <p:cNvSpPr/>
            <p:nvPr/>
          </p:nvSpPr>
          <p:spPr>
            <a:xfrm>
              <a:off x="783647" y="5181961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72" name="pl272"/>
            <p:cNvSpPr/>
            <p:nvPr/>
          </p:nvSpPr>
          <p:spPr>
            <a:xfrm>
              <a:off x="783647" y="4938274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73" name="tx273"/>
            <p:cNvSpPr/>
            <p:nvPr/>
          </p:nvSpPr>
          <p:spPr>
            <a:xfrm>
              <a:off x="3603087" y="5922318"/>
              <a:ext cx="147544" cy="10218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év</a:t>
              </a:r>
            </a:p>
          </p:txBody>
        </p:sp>
        <p:sp>
          <p:nvSpPr>
            <p:cNvPr id="274" name="tx274"/>
            <p:cNvSpPr/>
            <p:nvPr/>
          </p:nvSpPr>
          <p:spPr>
            <a:xfrm rot="-5400000">
              <a:off x="-292891" y="3849382"/>
              <a:ext cx="1708255" cy="13110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alávont terület (ezer hektár)</a:t>
              </a:r>
            </a:p>
          </p:txBody>
        </p:sp>
        <p:sp>
          <p:nvSpPr>
            <p:cNvPr id="275" name="rc275"/>
            <p:cNvSpPr/>
            <p:nvPr/>
          </p:nvSpPr>
          <p:spPr>
            <a:xfrm>
              <a:off x="6674455" y="3077249"/>
              <a:ext cx="1942755" cy="167537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6" name="rc276"/>
            <p:cNvSpPr/>
            <p:nvPr/>
          </p:nvSpPr>
          <p:spPr>
            <a:xfrm>
              <a:off x="6753044" y="3155838"/>
              <a:ext cx="201456" cy="201456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7" name="rc277"/>
            <p:cNvSpPr/>
            <p:nvPr/>
          </p:nvSpPr>
          <p:spPr>
            <a:xfrm>
              <a:off x="6753044" y="3375294"/>
              <a:ext cx="201456" cy="201456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8" name="rc278"/>
            <p:cNvSpPr/>
            <p:nvPr/>
          </p:nvSpPr>
          <p:spPr>
            <a:xfrm>
              <a:off x="6753044" y="3594750"/>
              <a:ext cx="201456" cy="201456"/>
            </a:xfrm>
            <a:prstGeom prst="rect">
              <a:avLst/>
            </a:prstGeom>
            <a:solidFill>
              <a:srgbClr val="00A087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9" name="rc279"/>
            <p:cNvSpPr/>
            <p:nvPr/>
          </p:nvSpPr>
          <p:spPr>
            <a:xfrm>
              <a:off x="6753044" y="3814206"/>
              <a:ext cx="201456" cy="201456"/>
            </a:xfrm>
            <a:prstGeom prst="rect">
              <a:avLst/>
            </a:prstGeom>
            <a:solidFill>
              <a:srgbClr val="3C548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0" name="rc280"/>
            <p:cNvSpPr/>
            <p:nvPr/>
          </p:nvSpPr>
          <p:spPr>
            <a:xfrm>
              <a:off x="6753044" y="4033662"/>
              <a:ext cx="201456" cy="201456"/>
            </a:xfrm>
            <a:prstGeom prst="rect">
              <a:avLst/>
            </a:prstGeom>
            <a:solidFill>
              <a:srgbClr val="F39B7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1" name="rc281"/>
            <p:cNvSpPr/>
            <p:nvPr/>
          </p:nvSpPr>
          <p:spPr>
            <a:xfrm>
              <a:off x="6753044" y="4253118"/>
              <a:ext cx="201456" cy="201456"/>
            </a:xfrm>
            <a:prstGeom prst="rect">
              <a:avLst/>
            </a:prstGeom>
            <a:solidFill>
              <a:srgbClr val="8491B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2" name="rc282"/>
            <p:cNvSpPr/>
            <p:nvPr/>
          </p:nvSpPr>
          <p:spPr>
            <a:xfrm>
              <a:off x="6753044" y="4472574"/>
              <a:ext cx="201456" cy="201456"/>
            </a:xfrm>
            <a:prstGeom prst="rect">
              <a:avLst/>
            </a:prstGeom>
            <a:solidFill>
              <a:srgbClr val="91D1C2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3" name="tx283"/>
            <p:cNvSpPr/>
            <p:nvPr/>
          </p:nvSpPr>
          <p:spPr>
            <a:xfrm>
              <a:off x="6963500" y="3192555"/>
              <a:ext cx="391323" cy="10401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Tölgyes</a:t>
              </a:r>
            </a:p>
          </p:txBody>
        </p:sp>
        <p:sp>
          <p:nvSpPr>
            <p:cNvPr id="284" name="tx284"/>
            <p:cNvSpPr/>
            <p:nvPr/>
          </p:nvSpPr>
          <p:spPr>
            <a:xfrm>
              <a:off x="6963500" y="3434222"/>
              <a:ext cx="366494" cy="81800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Bükkös</a:t>
              </a:r>
            </a:p>
          </p:txBody>
        </p:sp>
        <p:sp>
          <p:nvSpPr>
            <p:cNvPr id="285" name="tx285"/>
            <p:cNvSpPr/>
            <p:nvPr/>
          </p:nvSpPr>
          <p:spPr>
            <a:xfrm>
              <a:off x="6963500" y="3653732"/>
              <a:ext cx="366494" cy="817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Akácos</a:t>
              </a:r>
            </a:p>
          </p:txBody>
        </p:sp>
        <p:sp>
          <p:nvSpPr>
            <p:cNvPr id="286" name="tx286"/>
            <p:cNvSpPr/>
            <p:nvPr/>
          </p:nvSpPr>
          <p:spPr>
            <a:xfrm>
              <a:off x="6963500" y="3850978"/>
              <a:ext cx="1099537" cy="10395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Egyéb keménylombos</a:t>
              </a:r>
            </a:p>
          </p:txBody>
        </p:sp>
        <p:sp>
          <p:nvSpPr>
            <p:cNvPr id="287" name="tx287"/>
            <p:cNvSpPr/>
            <p:nvPr/>
          </p:nvSpPr>
          <p:spPr>
            <a:xfrm>
              <a:off x="6963500" y="4069506"/>
              <a:ext cx="1354107" cy="104884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Nemesnyaras, nemesfűzes</a:t>
              </a:r>
            </a:p>
          </p:txBody>
        </p:sp>
        <p:sp>
          <p:nvSpPr>
            <p:cNvPr id="288" name="tx288"/>
            <p:cNvSpPr/>
            <p:nvPr/>
          </p:nvSpPr>
          <p:spPr>
            <a:xfrm>
              <a:off x="6963500" y="4289890"/>
              <a:ext cx="1584121" cy="10395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Hazainyaras, egyéb lágylombos</a:t>
              </a:r>
            </a:p>
          </p:txBody>
        </p:sp>
        <p:sp>
          <p:nvSpPr>
            <p:cNvPr id="289" name="tx289"/>
            <p:cNvSpPr/>
            <p:nvPr/>
          </p:nvSpPr>
          <p:spPr>
            <a:xfrm>
              <a:off x="6963500" y="4509783"/>
              <a:ext cx="422374" cy="1035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Fenyves</a:t>
              </a:r>
            </a:p>
          </p:txBody>
        </p:sp>
        <p:sp>
          <p:nvSpPr>
            <p:cNvPr id="290" name="tx290"/>
            <p:cNvSpPr/>
            <p:nvPr/>
          </p:nvSpPr>
          <p:spPr>
            <a:xfrm>
              <a:off x="818441" y="1632462"/>
              <a:ext cx="5488818" cy="15732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31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19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Befejezett erdőfelújítások engedélyezett és megvalósult faállománytípusai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844408" cy="864096"/>
          </a:xfrm>
        </p:spPr>
        <p:txBody>
          <a:bodyPr>
            <a:normAutofit/>
          </a:bodyPr>
          <a:lstStyle/>
          <a:p>
            <a:pPr algn="ctr"/>
            <a:endParaRPr lang="hu-HU" sz="4000" dirty="0">
              <a:latin typeface="Bookman Old Style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7704856" cy="6336704"/>
          </a:xfrm>
        </p:spPr>
        <p:txBody>
          <a:bodyPr>
            <a:normAutofit/>
          </a:bodyPr>
          <a:lstStyle/>
          <a:p>
            <a:pPr algn="l"/>
            <a:endParaRPr lang="hu-HU" sz="1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l"/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hu-HU" sz="1800" b="1" u="sng" dirty="0" smtClean="0">
                <a:solidFill>
                  <a:schemeClr val="tx1"/>
                </a:solidFill>
                <a:latin typeface="Bookman Old Style" pitchFamily="18" charset="0"/>
              </a:rPr>
              <a:t>Erdőtelepítés:</a:t>
            </a:r>
          </a:p>
          <a:p>
            <a:pPr algn="l"/>
            <a:endParaRPr lang="hu-HU" sz="1800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l"/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 - Csökkenő  terület, növekvő átfutási idő, változó megvalósulás		</a:t>
            </a:r>
          </a:p>
          <a:p>
            <a:pPr algn="l"/>
            <a:r>
              <a:rPr lang="hu-HU" sz="1800" dirty="0">
                <a:solidFill>
                  <a:schemeClr val="tx1"/>
                </a:solidFill>
                <a:latin typeface="Bookman Old Style" pitchFamily="18" charset="0"/>
              </a:rPr>
              <a:t>	</a:t>
            </a: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	</a:t>
            </a:r>
          </a:p>
          <a:p>
            <a:pPr algn="l"/>
            <a:r>
              <a:rPr lang="hu-HU" sz="1800" dirty="0">
                <a:solidFill>
                  <a:schemeClr val="tx1"/>
                </a:solidFill>
                <a:latin typeface="Bookman Old Style" pitchFamily="18" charset="0"/>
              </a:rPr>
              <a:t>	</a:t>
            </a:r>
            <a:r>
              <a:rPr lang="hu-HU" sz="1800" dirty="0" smtClean="0">
                <a:solidFill>
                  <a:schemeClr val="tx1"/>
                </a:solidFill>
                <a:latin typeface="Bookman Old Style" pitchFamily="18" charset="0"/>
              </a:rPr>
              <a:t>		</a:t>
            </a:r>
            <a:endParaRPr lang="hu-HU" sz="1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grpSp>
        <p:nvGrpSpPr>
          <p:cNvPr id="4" name="grp1"/>
          <p:cNvGrpSpPr/>
          <p:nvPr/>
        </p:nvGrpSpPr>
        <p:grpSpPr>
          <a:xfrm>
            <a:off x="539552" y="1772816"/>
            <a:ext cx="7776864" cy="4896544"/>
            <a:chOff x="457200" y="1600200"/>
            <a:chExt cx="8229600" cy="4525962"/>
          </a:xfrm>
        </p:grpSpPr>
        <p:sp>
          <p:nvSpPr>
            <p:cNvPr id="5" name="rc3"/>
            <p:cNvSpPr/>
            <p:nvPr/>
          </p:nvSpPr>
          <p:spPr>
            <a:xfrm>
              <a:off x="457200" y="1600200"/>
              <a:ext cx="8229600" cy="45259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" name="rc5"/>
            <p:cNvSpPr/>
            <p:nvPr/>
          </p:nvSpPr>
          <p:spPr>
            <a:xfrm>
              <a:off x="2971800" y="1959403"/>
              <a:ext cx="5654679" cy="382355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" name="pl6"/>
            <p:cNvSpPr/>
            <p:nvPr/>
          </p:nvSpPr>
          <p:spPr>
            <a:xfrm>
              <a:off x="1137628" y="3883795"/>
              <a:ext cx="5140617" cy="874744"/>
            </a:xfrm>
            <a:custGeom>
              <a:avLst/>
              <a:gdLst/>
              <a:ahLst/>
              <a:cxnLst/>
              <a:rect l="0" t="0" r="0" b="0"/>
              <a:pathLst>
                <a:path w="5140617" h="874744">
                  <a:moveTo>
                    <a:pt x="0" y="874744"/>
                  </a:moveTo>
                  <a:lnTo>
                    <a:pt x="395432" y="782665"/>
                  </a:lnTo>
                  <a:lnTo>
                    <a:pt x="790864" y="644548"/>
                  </a:lnTo>
                  <a:lnTo>
                    <a:pt x="1186296" y="690587"/>
                  </a:lnTo>
                  <a:lnTo>
                    <a:pt x="1581728" y="598509"/>
                  </a:lnTo>
                  <a:lnTo>
                    <a:pt x="1977160" y="713607"/>
                  </a:lnTo>
                  <a:lnTo>
                    <a:pt x="2372592" y="713607"/>
                  </a:lnTo>
                  <a:lnTo>
                    <a:pt x="2768025" y="690587"/>
                  </a:lnTo>
                  <a:lnTo>
                    <a:pt x="3163457" y="644548"/>
                  </a:lnTo>
                  <a:lnTo>
                    <a:pt x="3558889" y="391332"/>
                  </a:lnTo>
                  <a:lnTo>
                    <a:pt x="3954321" y="230195"/>
                  </a:lnTo>
                  <a:lnTo>
                    <a:pt x="4349753" y="276235"/>
                  </a:lnTo>
                  <a:lnTo>
                    <a:pt x="4745185" y="345293"/>
                  </a:lnTo>
                  <a:lnTo>
                    <a:pt x="5140617" y="0"/>
                  </a:lnTo>
                </a:path>
              </a:pathLst>
            </a:custGeom>
            <a:ln w="54202" cap="flat">
              <a:solidFill>
                <a:srgbClr val="E64B35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9" name="pl7"/>
            <p:cNvSpPr/>
            <p:nvPr/>
          </p:nvSpPr>
          <p:spPr>
            <a:xfrm>
              <a:off x="1533060" y="2065248"/>
              <a:ext cx="4745185" cy="3291801"/>
            </a:xfrm>
            <a:custGeom>
              <a:avLst/>
              <a:gdLst/>
              <a:ahLst/>
              <a:cxnLst/>
              <a:rect l="0" t="0" r="0" b="0"/>
              <a:pathLst>
                <a:path w="4745185" h="3291801">
                  <a:moveTo>
                    <a:pt x="0" y="0"/>
                  </a:moveTo>
                  <a:lnTo>
                    <a:pt x="395432" y="3291801"/>
                  </a:lnTo>
                  <a:lnTo>
                    <a:pt x="1186296" y="1864586"/>
                  </a:lnTo>
                  <a:lnTo>
                    <a:pt x="1581728" y="2301958"/>
                  </a:lnTo>
                  <a:lnTo>
                    <a:pt x="2372592" y="1910625"/>
                  </a:lnTo>
                  <a:lnTo>
                    <a:pt x="3163457" y="2071762"/>
                  </a:lnTo>
                  <a:lnTo>
                    <a:pt x="4745185" y="1381175"/>
                  </a:lnTo>
                </a:path>
              </a:pathLst>
            </a:custGeom>
            <a:ln w="54202" cap="flat">
              <a:solidFill>
                <a:srgbClr val="4DBBD5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" name="pl8"/>
            <p:cNvSpPr/>
            <p:nvPr/>
          </p:nvSpPr>
          <p:spPr>
            <a:xfrm>
              <a:off x="1137628" y="4965716"/>
              <a:ext cx="5140617" cy="575489"/>
            </a:xfrm>
            <a:custGeom>
              <a:avLst/>
              <a:gdLst/>
              <a:ahLst/>
              <a:cxnLst/>
              <a:rect l="0" t="0" r="0" b="0"/>
              <a:pathLst>
                <a:path w="5140617" h="575489">
                  <a:moveTo>
                    <a:pt x="0" y="575489"/>
                  </a:moveTo>
                  <a:lnTo>
                    <a:pt x="395432" y="506430"/>
                  </a:lnTo>
                  <a:lnTo>
                    <a:pt x="790864" y="460391"/>
                  </a:lnTo>
                  <a:lnTo>
                    <a:pt x="1186296" y="529450"/>
                  </a:lnTo>
                  <a:lnTo>
                    <a:pt x="1581728" y="575489"/>
                  </a:lnTo>
                  <a:lnTo>
                    <a:pt x="1977160" y="437372"/>
                  </a:lnTo>
                  <a:lnTo>
                    <a:pt x="2372592" y="368313"/>
                  </a:lnTo>
                  <a:lnTo>
                    <a:pt x="2768025" y="184156"/>
                  </a:lnTo>
                  <a:lnTo>
                    <a:pt x="3163457" y="345293"/>
                  </a:lnTo>
                  <a:lnTo>
                    <a:pt x="3558889" y="345293"/>
                  </a:lnTo>
                  <a:lnTo>
                    <a:pt x="3954321" y="345293"/>
                  </a:lnTo>
                  <a:lnTo>
                    <a:pt x="4349753" y="184156"/>
                  </a:lnTo>
                  <a:lnTo>
                    <a:pt x="4745185" y="299254"/>
                  </a:lnTo>
                  <a:lnTo>
                    <a:pt x="5140617" y="0"/>
                  </a:lnTo>
                </a:path>
              </a:pathLst>
            </a:custGeom>
            <a:ln w="54202" cap="flat">
              <a:solidFill>
                <a:srgbClr val="00A087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" name="pl9"/>
            <p:cNvSpPr/>
            <p:nvPr/>
          </p:nvSpPr>
          <p:spPr>
            <a:xfrm>
              <a:off x="1137628" y="3952854"/>
              <a:ext cx="5140617" cy="989842"/>
            </a:xfrm>
            <a:custGeom>
              <a:avLst/>
              <a:gdLst/>
              <a:ahLst/>
              <a:cxnLst/>
              <a:rect l="0" t="0" r="0" b="0"/>
              <a:pathLst>
                <a:path w="5140617" h="989842">
                  <a:moveTo>
                    <a:pt x="0" y="644548"/>
                  </a:moveTo>
                  <a:lnTo>
                    <a:pt x="395432" y="828705"/>
                  </a:lnTo>
                  <a:lnTo>
                    <a:pt x="790864" y="736626"/>
                  </a:lnTo>
                  <a:lnTo>
                    <a:pt x="1186296" y="713607"/>
                  </a:lnTo>
                  <a:lnTo>
                    <a:pt x="1581728" y="713607"/>
                  </a:lnTo>
                  <a:lnTo>
                    <a:pt x="1977160" y="759646"/>
                  </a:lnTo>
                  <a:lnTo>
                    <a:pt x="2372592" y="989842"/>
                  </a:lnTo>
                  <a:lnTo>
                    <a:pt x="2768025" y="966822"/>
                  </a:lnTo>
                  <a:lnTo>
                    <a:pt x="3163457" y="736626"/>
                  </a:lnTo>
                  <a:lnTo>
                    <a:pt x="3558889" y="667568"/>
                  </a:lnTo>
                  <a:lnTo>
                    <a:pt x="3954321" y="529450"/>
                  </a:lnTo>
                  <a:lnTo>
                    <a:pt x="4349753" y="460391"/>
                  </a:lnTo>
                  <a:lnTo>
                    <a:pt x="4745185" y="253215"/>
                  </a:lnTo>
                  <a:lnTo>
                    <a:pt x="5140617" y="0"/>
                  </a:lnTo>
                </a:path>
              </a:pathLst>
            </a:custGeom>
            <a:ln w="54202" cap="flat">
              <a:solidFill>
                <a:srgbClr val="3C548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2" name="pl10"/>
            <p:cNvSpPr/>
            <p:nvPr/>
          </p:nvSpPr>
          <p:spPr>
            <a:xfrm>
              <a:off x="1137628" y="4781559"/>
              <a:ext cx="5140617" cy="736626"/>
            </a:xfrm>
            <a:custGeom>
              <a:avLst/>
              <a:gdLst/>
              <a:ahLst/>
              <a:cxnLst/>
              <a:rect l="0" t="0" r="0" b="0"/>
              <a:pathLst>
                <a:path w="5140617" h="736626">
                  <a:moveTo>
                    <a:pt x="0" y="736626"/>
                  </a:moveTo>
                  <a:lnTo>
                    <a:pt x="395432" y="667568"/>
                  </a:lnTo>
                  <a:lnTo>
                    <a:pt x="790864" y="621528"/>
                  </a:lnTo>
                  <a:lnTo>
                    <a:pt x="1186296" y="621528"/>
                  </a:lnTo>
                  <a:lnTo>
                    <a:pt x="1581728" y="575489"/>
                  </a:lnTo>
                  <a:lnTo>
                    <a:pt x="1977160" y="483411"/>
                  </a:lnTo>
                  <a:lnTo>
                    <a:pt x="2372592" y="552470"/>
                  </a:lnTo>
                  <a:lnTo>
                    <a:pt x="2768025" y="299254"/>
                  </a:lnTo>
                  <a:lnTo>
                    <a:pt x="3163457" y="414352"/>
                  </a:lnTo>
                  <a:lnTo>
                    <a:pt x="3558889" y="391332"/>
                  </a:lnTo>
                  <a:lnTo>
                    <a:pt x="3954321" y="414352"/>
                  </a:lnTo>
                  <a:lnTo>
                    <a:pt x="4349753" y="345293"/>
                  </a:lnTo>
                  <a:lnTo>
                    <a:pt x="4745185" y="391332"/>
                  </a:lnTo>
                  <a:lnTo>
                    <a:pt x="5140617" y="0"/>
                  </a:lnTo>
                </a:path>
              </a:pathLst>
            </a:custGeom>
            <a:ln w="54202" cap="flat">
              <a:solidFill>
                <a:srgbClr val="F39B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3" name="pl11"/>
            <p:cNvSpPr/>
            <p:nvPr/>
          </p:nvSpPr>
          <p:spPr>
            <a:xfrm>
              <a:off x="1137628" y="4896657"/>
              <a:ext cx="5140617" cy="644548"/>
            </a:xfrm>
            <a:custGeom>
              <a:avLst/>
              <a:gdLst/>
              <a:ahLst/>
              <a:cxnLst/>
              <a:rect l="0" t="0" r="0" b="0"/>
              <a:pathLst>
                <a:path w="5140617" h="644548">
                  <a:moveTo>
                    <a:pt x="0" y="621528"/>
                  </a:moveTo>
                  <a:lnTo>
                    <a:pt x="395432" y="644548"/>
                  </a:lnTo>
                  <a:lnTo>
                    <a:pt x="790864" y="460391"/>
                  </a:lnTo>
                  <a:lnTo>
                    <a:pt x="1186296" y="529450"/>
                  </a:lnTo>
                  <a:lnTo>
                    <a:pt x="1581728" y="644548"/>
                  </a:lnTo>
                  <a:lnTo>
                    <a:pt x="1977160" y="506430"/>
                  </a:lnTo>
                  <a:lnTo>
                    <a:pt x="2372592" y="483411"/>
                  </a:lnTo>
                  <a:lnTo>
                    <a:pt x="2768025" y="368313"/>
                  </a:lnTo>
                  <a:lnTo>
                    <a:pt x="3163457" y="322274"/>
                  </a:lnTo>
                  <a:lnTo>
                    <a:pt x="3558889" y="368313"/>
                  </a:lnTo>
                  <a:lnTo>
                    <a:pt x="3954321" y="391332"/>
                  </a:lnTo>
                  <a:lnTo>
                    <a:pt x="4349753" y="299254"/>
                  </a:lnTo>
                  <a:lnTo>
                    <a:pt x="4745185" y="138117"/>
                  </a:lnTo>
                  <a:lnTo>
                    <a:pt x="5140617" y="0"/>
                  </a:lnTo>
                </a:path>
              </a:pathLst>
            </a:custGeom>
            <a:ln w="54202" cap="flat">
              <a:solidFill>
                <a:srgbClr val="8491B4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4" name="pl12"/>
            <p:cNvSpPr/>
            <p:nvPr/>
          </p:nvSpPr>
          <p:spPr>
            <a:xfrm>
              <a:off x="1137628" y="3055090"/>
              <a:ext cx="5140617" cy="2094782"/>
            </a:xfrm>
            <a:custGeom>
              <a:avLst/>
              <a:gdLst/>
              <a:ahLst/>
              <a:cxnLst/>
              <a:rect l="0" t="0" r="0" b="0"/>
              <a:pathLst>
                <a:path w="5140617" h="2094782">
                  <a:moveTo>
                    <a:pt x="0" y="1657410"/>
                  </a:moveTo>
                  <a:lnTo>
                    <a:pt x="395432" y="1864586"/>
                  </a:lnTo>
                  <a:lnTo>
                    <a:pt x="790864" y="1703449"/>
                  </a:lnTo>
                  <a:lnTo>
                    <a:pt x="1186296" y="1381175"/>
                  </a:lnTo>
                  <a:lnTo>
                    <a:pt x="1581728" y="1680429"/>
                  </a:lnTo>
                  <a:lnTo>
                    <a:pt x="1977160" y="1703449"/>
                  </a:lnTo>
                  <a:lnTo>
                    <a:pt x="2372592" y="1979684"/>
                  </a:lnTo>
                  <a:lnTo>
                    <a:pt x="2768025" y="1933645"/>
                  </a:lnTo>
                  <a:lnTo>
                    <a:pt x="3163457" y="1588351"/>
                  </a:lnTo>
                  <a:lnTo>
                    <a:pt x="3558889" y="2094782"/>
                  </a:lnTo>
                  <a:lnTo>
                    <a:pt x="3954321" y="1081920"/>
                  </a:lnTo>
                  <a:lnTo>
                    <a:pt x="4349753" y="1220038"/>
                  </a:lnTo>
                  <a:lnTo>
                    <a:pt x="4745185" y="1496273"/>
                  </a:lnTo>
                  <a:lnTo>
                    <a:pt x="5140617" y="0"/>
                  </a:lnTo>
                </a:path>
              </a:pathLst>
            </a:custGeom>
            <a:ln w="54202" cap="flat">
              <a:solidFill>
                <a:srgbClr val="91D1C2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" name="pl13"/>
            <p:cNvSpPr/>
            <p:nvPr/>
          </p:nvSpPr>
          <p:spPr>
            <a:xfrm>
              <a:off x="880597" y="1891450"/>
              <a:ext cx="0" cy="3823553"/>
            </a:xfrm>
            <a:custGeom>
              <a:avLst/>
              <a:gdLst/>
              <a:ahLst/>
              <a:cxnLst/>
              <a:rect l="0" t="0" r="0" b="0"/>
              <a:pathLst>
                <a:path h="3823553">
                  <a:moveTo>
                    <a:pt x="0" y="3823553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6" name="tx14"/>
            <p:cNvSpPr/>
            <p:nvPr/>
          </p:nvSpPr>
          <p:spPr>
            <a:xfrm>
              <a:off x="755811" y="5247717"/>
              <a:ext cx="62155" cy="802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17" name="tx15"/>
            <p:cNvSpPr/>
            <p:nvPr/>
          </p:nvSpPr>
          <p:spPr>
            <a:xfrm>
              <a:off x="693656" y="4095319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10</a:t>
              </a:r>
            </a:p>
          </p:txBody>
        </p:sp>
        <p:sp>
          <p:nvSpPr>
            <p:cNvPr id="18" name="tx16"/>
            <p:cNvSpPr/>
            <p:nvPr/>
          </p:nvSpPr>
          <p:spPr>
            <a:xfrm>
              <a:off x="693656" y="2944340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15</a:t>
              </a:r>
            </a:p>
          </p:txBody>
        </p:sp>
        <p:sp>
          <p:nvSpPr>
            <p:cNvPr id="19" name="pl17"/>
            <p:cNvSpPr/>
            <p:nvPr/>
          </p:nvSpPr>
          <p:spPr>
            <a:xfrm>
              <a:off x="845802" y="5287990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" name="pl18"/>
            <p:cNvSpPr/>
            <p:nvPr/>
          </p:nvSpPr>
          <p:spPr>
            <a:xfrm>
              <a:off x="845802" y="4137011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" name="pl19"/>
            <p:cNvSpPr/>
            <p:nvPr/>
          </p:nvSpPr>
          <p:spPr>
            <a:xfrm>
              <a:off x="845802" y="2986032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" name="pl20"/>
            <p:cNvSpPr/>
            <p:nvPr/>
          </p:nvSpPr>
          <p:spPr>
            <a:xfrm>
              <a:off x="880597" y="5715004"/>
              <a:ext cx="5654679" cy="0"/>
            </a:xfrm>
            <a:custGeom>
              <a:avLst/>
              <a:gdLst/>
              <a:ahLst/>
              <a:cxnLst/>
              <a:rect l="0" t="0" r="0" b="0"/>
              <a:pathLst>
                <a:path w="5654679">
                  <a:moveTo>
                    <a:pt x="0" y="0"/>
                  </a:moveTo>
                  <a:lnTo>
                    <a:pt x="5654679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" name="pl21"/>
            <p:cNvSpPr/>
            <p:nvPr/>
          </p:nvSpPr>
          <p:spPr>
            <a:xfrm>
              <a:off x="1137628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" name="pl22"/>
            <p:cNvSpPr/>
            <p:nvPr/>
          </p:nvSpPr>
          <p:spPr>
            <a:xfrm>
              <a:off x="1533060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" name="pl23"/>
            <p:cNvSpPr/>
            <p:nvPr/>
          </p:nvSpPr>
          <p:spPr>
            <a:xfrm>
              <a:off x="1928492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" name="pl24"/>
            <p:cNvSpPr/>
            <p:nvPr/>
          </p:nvSpPr>
          <p:spPr>
            <a:xfrm>
              <a:off x="2323924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7" name="pl25"/>
            <p:cNvSpPr/>
            <p:nvPr/>
          </p:nvSpPr>
          <p:spPr>
            <a:xfrm>
              <a:off x="2719356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8" name="pl26"/>
            <p:cNvSpPr/>
            <p:nvPr/>
          </p:nvSpPr>
          <p:spPr>
            <a:xfrm>
              <a:off x="3114789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9" name="pl27"/>
            <p:cNvSpPr/>
            <p:nvPr/>
          </p:nvSpPr>
          <p:spPr>
            <a:xfrm>
              <a:off x="3510221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0" name="pl28"/>
            <p:cNvSpPr/>
            <p:nvPr/>
          </p:nvSpPr>
          <p:spPr>
            <a:xfrm>
              <a:off x="3905653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1" name="pl29"/>
            <p:cNvSpPr/>
            <p:nvPr/>
          </p:nvSpPr>
          <p:spPr>
            <a:xfrm>
              <a:off x="4301085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2" name="pl30"/>
            <p:cNvSpPr/>
            <p:nvPr/>
          </p:nvSpPr>
          <p:spPr>
            <a:xfrm>
              <a:off x="4696517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3" name="pl31"/>
            <p:cNvSpPr/>
            <p:nvPr/>
          </p:nvSpPr>
          <p:spPr>
            <a:xfrm>
              <a:off x="5091949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" name="pl32"/>
            <p:cNvSpPr/>
            <p:nvPr/>
          </p:nvSpPr>
          <p:spPr>
            <a:xfrm>
              <a:off x="5487381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5" name="pl33"/>
            <p:cNvSpPr/>
            <p:nvPr/>
          </p:nvSpPr>
          <p:spPr>
            <a:xfrm>
              <a:off x="5882814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6" name="pl34"/>
            <p:cNvSpPr/>
            <p:nvPr/>
          </p:nvSpPr>
          <p:spPr>
            <a:xfrm>
              <a:off x="6278246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7" name="tx35"/>
            <p:cNvSpPr/>
            <p:nvPr/>
          </p:nvSpPr>
          <p:spPr>
            <a:xfrm>
              <a:off x="1013317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2005</a:t>
              </a:r>
            </a:p>
          </p:txBody>
        </p:sp>
        <p:sp>
          <p:nvSpPr>
            <p:cNvPr id="38" name="tx36"/>
            <p:cNvSpPr/>
            <p:nvPr/>
          </p:nvSpPr>
          <p:spPr>
            <a:xfrm>
              <a:off x="1408749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2006</a:t>
              </a:r>
            </a:p>
          </p:txBody>
        </p:sp>
        <p:sp>
          <p:nvSpPr>
            <p:cNvPr id="39" name="tx37"/>
            <p:cNvSpPr/>
            <p:nvPr/>
          </p:nvSpPr>
          <p:spPr>
            <a:xfrm>
              <a:off x="1804181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2007</a:t>
              </a:r>
            </a:p>
          </p:txBody>
        </p:sp>
        <p:sp>
          <p:nvSpPr>
            <p:cNvPr id="40" name="tx38"/>
            <p:cNvSpPr/>
            <p:nvPr/>
          </p:nvSpPr>
          <p:spPr>
            <a:xfrm>
              <a:off x="2199613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2008</a:t>
              </a:r>
            </a:p>
          </p:txBody>
        </p:sp>
        <p:sp>
          <p:nvSpPr>
            <p:cNvPr id="41" name="tx39"/>
            <p:cNvSpPr/>
            <p:nvPr/>
          </p:nvSpPr>
          <p:spPr>
            <a:xfrm>
              <a:off x="2595045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2009</a:t>
              </a:r>
            </a:p>
          </p:txBody>
        </p:sp>
        <p:sp>
          <p:nvSpPr>
            <p:cNvPr id="42" name="tx40"/>
            <p:cNvSpPr/>
            <p:nvPr/>
          </p:nvSpPr>
          <p:spPr>
            <a:xfrm>
              <a:off x="2990477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2010</a:t>
              </a:r>
            </a:p>
          </p:txBody>
        </p:sp>
        <p:sp>
          <p:nvSpPr>
            <p:cNvPr id="43" name="tx41"/>
            <p:cNvSpPr/>
            <p:nvPr/>
          </p:nvSpPr>
          <p:spPr>
            <a:xfrm>
              <a:off x="3385910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2011</a:t>
              </a:r>
            </a:p>
          </p:txBody>
        </p:sp>
        <p:sp>
          <p:nvSpPr>
            <p:cNvPr id="44" name="tx42"/>
            <p:cNvSpPr/>
            <p:nvPr/>
          </p:nvSpPr>
          <p:spPr>
            <a:xfrm>
              <a:off x="3781342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2012</a:t>
              </a:r>
            </a:p>
          </p:txBody>
        </p:sp>
        <p:sp>
          <p:nvSpPr>
            <p:cNvPr id="45" name="tx43"/>
            <p:cNvSpPr/>
            <p:nvPr/>
          </p:nvSpPr>
          <p:spPr>
            <a:xfrm>
              <a:off x="4176774" y="5775888"/>
              <a:ext cx="248622" cy="817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2013</a:t>
              </a:r>
            </a:p>
          </p:txBody>
        </p:sp>
        <p:sp>
          <p:nvSpPr>
            <p:cNvPr id="46" name="tx44"/>
            <p:cNvSpPr/>
            <p:nvPr/>
          </p:nvSpPr>
          <p:spPr>
            <a:xfrm>
              <a:off x="4572206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2014</a:t>
              </a:r>
            </a:p>
          </p:txBody>
        </p:sp>
        <p:sp>
          <p:nvSpPr>
            <p:cNvPr id="47" name="tx45"/>
            <p:cNvSpPr/>
            <p:nvPr/>
          </p:nvSpPr>
          <p:spPr>
            <a:xfrm>
              <a:off x="4967638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2015</a:t>
              </a:r>
            </a:p>
          </p:txBody>
        </p:sp>
        <p:sp>
          <p:nvSpPr>
            <p:cNvPr id="48" name="tx46"/>
            <p:cNvSpPr/>
            <p:nvPr/>
          </p:nvSpPr>
          <p:spPr>
            <a:xfrm>
              <a:off x="5363070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2016</a:t>
              </a:r>
            </a:p>
          </p:txBody>
        </p:sp>
        <p:sp>
          <p:nvSpPr>
            <p:cNvPr id="49" name="tx47"/>
            <p:cNvSpPr/>
            <p:nvPr/>
          </p:nvSpPr>
          <p:spPr>
            <a:xfrm>
              <a:off x="5758502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2017</a:t>
              </a:r>
            </a:p>
          </p:txBody>
        </p:sp>
        <p:sp>
          <p:nvSpPr>
            <p:cNvPr id="50" name="tx48"/>
            <p:cNvSpPr/>
            <p:nvPr/>
          </p:nvSpPr>
          <p:spPr>
            <a:xfrm>
              <a:off x="6153935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2018</a:t>
              </a:r>
            </a:p>
          </p:txBody>
        </p:sp>
        <p:sp>
          <p:nvSpPr>
            <p:cNvPr id="51" name="tx49"/>
            <p:cNvSpPr/>
            <p:nvPr/>
          </p:nvSpPr>
          <p:spPr>
            <a:xfrm>
              <a:off x="3634165" y="5922318"/>
              <a:ext cx="147544" cy="10218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év</a:t>
              </a:r>
            </a:p>
          </p:txBody>
        </p:sp>
        <p:sp>
          <p:nvSpPr>
            <p:cNvPr id="52" name="tx50"/>
            <p:cNvSpPr/>
            <p:nvPr/>
          </p:nvSpPr>
          <p:spPr>
            <a:xfrm rot="-5400000">
              <a:off x="83712" y="3737674"/>
              <a:ext cx="955048" cy="13110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átfutási idő (év)</a:t>
              </a:r>
            </a:p>
          </p:txBody>
        </p:sp>
        <p:sp>
          <p:nvSpPr>
            <p:cNvPr id="53" name="rc51"/>
            <p:cNvSpPr/>
            <p:nvPr/>
          </p:nvSpPr>
          <p:spPr>
            <a:xfrm>
              <a:off x="6674455" y="2965542"/>
              <a:ext cx="1942755" cy="167537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4" name="pl52"/>
            <p:cNvSpPr/>
            <p:nvPr/>
          </p:nvSpPr>
          <p:spPr>
            <a:xfrm>
              <a:off x="6765989" y="3144859"/>
              <a:ext cx="175564" cy="0"/>
            </a:xfrm>
            <a:custGeom>
              <a:avLst/>
              <a:gdLst/>
              <a:ahLst/>
              <a:cxnLst/>
              <a:rect l="0" t="0" r="0" b="0"/>
              <a:pathLst>
                <a:path w="175564">
                  <a:moveTo>
                    <a:pt x="0" y="0"/>
                  </a:moveTo>
                  <a:lnTo>
                    <a:pt x="175564" y="0"/>
                  </a:lnTo>
                </a:path>
              </a:pathLst>
            </a:custGeom>
            <a:ln w="54202" cap="flat">
              <a:solidFill>
                <a:srgbClr val="E64B35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5" name="pl53"/>
            <p:cNvSpPr/>
            <p:nvPr/>
          </p:nvSpPr>
          <p:spPr>
            <a:xfrm>
              <a:off x="6765989" y="3364315"/>
              <a:ext cx="175564" cy="0"/>
            </a:xfrm>
            <a:custGeom>
              <a:avLst/>
              <a:gdLst/>
              <a:ahLst/>
              <a:cxnLst/>
              <a:rect l="0" t="0" r="0" b="0"/>
              <a:pathLst>
                <a:path w="175564">
                  <a:moveTo>
                    <a:pt x="0" y="0"/>
                  </a:moveTo>
                  <a:lnTo>
                    <a:pt x="175564" y="0"/>
                  </a:lnTo>
                </a:path>
              </a:pathLst>
            </a:custGeom>
            <a:ln w="54202" cap="flat">
              <a:solidFill>
                <a:srgbClr val="4DBBD5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6" name="pl54"/>
            <p:cNvSpPr/>
            <p:nvPr/>
          </p:nvSpPr>
          <p:spPr>
            <a:xfrm>
              <a:off x="6765989" y="3583771"/>
              <a:ext cx="175564" cy="0"/>
            </a:xfrm>
            <a:custGeom>
              <a:avLst/>
              <a:gdLst/>
              <a:ahLst/>
              <a:cxnLst/>
              <a:rect l="0" t="0" r="0" b="0"/>
              <a:pathLst>
                <a:path w="175564">
                  <a:moveTo>
                    <a:pt x="0" y="0"/>
                  </a:moveTo>
                  <a:lnTo>
                    <a:pt x="175564" y="0"/>
                  </a:lnTo>
                </a:path>
              </a:pathLst>
            </a:custGeom>
            <a:ln w="54202" cap="flat">
              <a:solidFill>
                <a:srgbClr val="00A087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7" name="pl55"/>
            <p:cNvSpPr/>
            <p:nvPr/>
          </p:nvSpPr>
          <p:spPr>
            <a:xfrm>
              <a:off x="6765989" y="3803227"/>
              <a:ext cx="175564" cy="0"/>
            </a:xfrm>
            <a:custGeom>
              <a:avLst/>
              <a:gdLst/>
              <a:ahLst/>
              <a:cxnLst/>
              <a:rect l="0" t="0" r="0" b="0"/>
              <a:pathLst>
                <a:path w="175564">
                  <a:moveTo>
                    <a:pt x="0" y="0"/>
                  </a:moveTo>
                  <a:lnTo>
                    <a:pt x="175564" y="0"/>
                  </a:lnTo>
                </a:path>
              </a:pathLst>
            </a:custGeom>
            <a:ln w="54202" cap="flat">
              <a:solidFill>
                <a:srgbClr val="3C548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8" name="pl56"/>
            <p:cNvSpPr/>
            <p:nvPr/>
          </p:nvSpPr>
          <p:spPr>
            <a:xfrm>
              <a:off x="6765989" y="4022683"/>
              <a:ext cx="175564" cy="0"/>
            </a:xfrm>
            <a:custGeom>
              <a:avLst/>
              <a:gdLst/>
              <a:ahLst/>
              <a:cxnLst/>
              <a:rect l="0" t="0" r="0" b="0"/>
              <a:pathLst>
                <a:path w="175564">
                  <a:moveTo>
                    <a:pt x="0" y="0"/>
                  </a:moveTo>
                  <a:lnTo>
                    <a:pt x="175564" y="0"/>
                  </a:lnTo>
                </a:path>
              </a:pathLst>
            </a:custGeom>
            <a:ln w="54202" cap="flat">
              <a:solidFill>
                <a:srgbClr val="F39B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9" name="pl57"/>
            <p:cNvSpPr/>
            <p:nvPr/>
          </p:nvSpPr>
          <p:spPr>
            <a:xfrm>
              <a:off x="6765989" y="4242139"/>
              <a:ext cx="175564" cy="0"/>
            </a:xfrm>
            <a:custGeom>
              <a:avLst/>
              <a:gdLst/>
              <a:ahLst/>
              <a:cxnLst/>
              <a:rect l="0" t="0" r="0" b="0"/>
              <a:pathLst>
                <a:path w="175564">
                  <a:moveTo>
                    <a:pt x="0" y="0"/>
                  </a:moveTo>
                  <a:lnTo>
                    <a:pt x="175564" y="0"/>
                  </a:lnTo>
                </a:path>
              </a:pathLst>
            </a:custGeom>
            <a:ln w="54202" cap="flat">
              <a:solidFill>
                <a:srgbClr val="8491B4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0" name="pl58"/>
            <p:cNvSpPr/>
            <p:nvPr/>
          </p:nvSpPr>
          <p:spPr>
            <a:xfrm>
              <a:off x="6765989" y="4461595"/>
              <a:ext cx="175564" cy="0"/>
            </a:xfrm>
            <a:custGeom>
              <a:avLst/>
              <a:gdLst/>
              <a:ahLst/>
              <a:cxnLst/>
              <a:rect l="0" t="0" r="0" b="0"/>
              <a:pathLst>
                <a:path w="175564">
                  <a:moveTo>
                    <a:pt x="0" y="0"/>
                  </a:moveTo>
                  <a:lnTo>
                    <a:pt x="175564" y="0"/>
                  </a:lnTo>
                </a:path>
              </a:pathLst>
            </a:custGeom>
            <a:ln w="54202" cap="flat">
              <a:solidFill>
                <a:srgbClr val="91D1C2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1" name="tx59"/>
            <p:cNvSpPr/>
            <p:nvPr/>
          </p:nvSpPr>
          <p:spPr>
            <a:xfrm>
              <a:off x="6963500" y="3080848"/>
              <a:ext cx="391323" cy="10401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Tölgyes</a:t>
              </a:r>
            </a:p>
          </p:txBody>
        </p:sp>
        <p:sp>
          <p:nvSpPr>
            <p:cNvPr id="62" name="tx60"/>
            <p:cNvSpPr/>
            <p:nvPr/>
          </p:nvSpPr>
          <p:spPr>
            <a:xfrm>
              <a:off x="6963500" y="3322514"/>
              <a:ext cx="366494" cy="81800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Bükkös</a:t>
              </a:r>
            </a:p>
          </p:txBody>
        </p:sp>
        <p:sp>
          <p:nvSpPr>
            <p:cNvPr id="63" name="tx61"/>
            <p:cNvSpPr/>
            <p:nvPr/>
          </p:nvSpPr>
          <p:spPr>
            <a:xfrm>
              <a:off x="6963500" y="3542025"/>
              <a:ext cx="366494" cy="817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Akácos</a:t>
              </a:r>
            </a:p>
          </p:txBody>
        </p:sp>
        <p:sp>
          <p:nvSpPr>
            <p:cNvPr id="64" name="tx62"/>
            <p:cNvSpPr/>
            <p:nvPr/>
          </p:nvSpPr>
          <p:spPr>
            <a:xfrm>
              <a:off x="6963500" y="3739271"/>
              <a:ext cx="1099537" cy="10395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Egyéb keménylombos</a:t>
              </a:r>
            </a:p>
          </p:txBody>
        </p:sp>
        <p:sp>
          <p:nvSpPr>
            <p:cNvPr id="65" name="tx63"/>
            <p:cNvSpPr/>
            <p:nvPr/>
          </p:nvSpPr>
          <p:spPr>
            <a:xfrm>
              <a:off x="6963500" y="3957799"/>
              <a:ext cx="1354107" cy="104884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Nemesnyaras, nemesfűzes</a:t>
              </a:r>
            </a:p>
          </p:txBody>
        </p:sp>
        <p:sp>
          <p:nvSpPr>
            <p:cNvPr id="66" name="tx64"/>
            <p:cNvSpPr/>
            <p:nvPr/>
          </p:nvSpPr>
          <p:spPr>
            <a:xfrm>
              <a:off x="6963500" y="4178183"/>
              <a:ext cx="1584121" cy="10395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Hazainyaras, egyéb lágylombos</a:t>
              </a:r>
            </a:p>
          </p:txBody>
        </p:sp>
        <p:sp>
          <p:nvSpPr>
            <p:cNvPr id="67" name="tx65"/>
            <p:cNvSpPr/>
            <p:nvPr/>
          </p:nvSpPr>
          <p:spPr>
            <a:xfrm>
              <a:off x="6963500" y="4398075"/>
              <a:ext cx="422374" cy="1035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Fenyves</a:t>
              </a:r>
            </a:p>
          </p:txBody>
        </p:sp>
        <p:sp>
          <p:nvSpPr>
            <p:cNvPr id="68" name="tx66"/>
            <p:cNvSpPr/>
            <p:nvPr/>
          </p:nvSpPr>
          <p:spPr>
            <a:xfrm>
              <a:off x="880597" y="1632462"/>
              <a:ext cx="3513400" cy="15732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31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19" dirty="0" err="1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Befejezett</a:t>
              </a:r>
              <a:r>
                <a:rPr sz="1319" dirty="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 </a:t>
              </a:r>
              <a:r>
                <a:rPr sz="1319" dirty="0" err="1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erdőtelepítések</a:t>
              </a:r>
              <a:r>
                <a:rPr sz="1319" dirty="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 </a:t>
              </a:r>
              <a:r>
                <a:rPr sz="1319" dirty="0" err="1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átlagos</a:t>
              </a:r>
              <a:r>
                <a:rPr sz="1319" dirty="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 </a:t>
              </a:r>
              <a:r>
                <a:rPr sz="1319" dirty="0" err="1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átfutási</a:t>
              </a:r>
              <a:r>
                <a:rPr sz="1319" dirty="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 </a:t>
              </a:r>
              <a:r>
                <a:rPr sz="1319" dirty="0" err="1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ideje</a:t>
              </a:r>
              <a:endParaRPr sz="1319" dirty="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 flipV="1">
            <a:off x="539552" y="188639"/>
            <a:ext cx="7851648" cy="144016"/>
          </a:xfrm>
        </p:spPr>
        <p:txBody>
          <a:bodyPr>
            <a:normAutofit fontScale="90000"/>
          </a:bodyPr>
          <a:lstStyle/>
          <a:p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8568952" cy="6120680"/>
          </a:xfrm>
        </p:spPr>
        <p:txBody>
          <a:bodyPr/>
          <a:lstStyle/>
          <a:p>
            <a:pPr algn="l"/>
            <a:r>
              <a:rPr lang="hu-HU" sz="2800" dirty="0" smtClean="0">
                <a:latin typeface="Bookman Old Style" pitchFamily="18" charset="0"/>
              </a:rPr>
              <a:t>		</a:t>
            </a:r>
            <a:endParaRPr lang="hu-HU" dirty="0"/>
          </a:p>
        </p:txBody>
      </p:sp>
      <p:grpSp>
        <p:nvGrpSpPr>
          <p:cNvPr id="4" name="grp1"/>
          <p:cNvGrpSpPr/>
          <p:nvPr/>
        </p:nvGrpSpPr>
        <p:grpSpPr>
          <a:xfrm>
            <a:off x="457200" y="980728"/>
            <a:ext cx="8229600" cy="5544616"/>
            <a:chOff x="457200" y="1600200"/>
            <a:chExt cx="8229600" cy="4525962"/>
          </a:xfrm>
        </p:grpSpPr>
        <p:sp>
          <p:nvSpPr>
            <p:cNvPr id="5" name="rc3"/>
            <p:cNvSpPr/>
            <p:nvPr/>
          </p:nvSpPr>
          <p:spPr>
            <a:xfrm>
              <a:off x="457200" y="1600200"/>
              <a:ext cx="8229600" cy="45259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" name="rc4"/>
            <p:cNvSpPr/>
            <p:nvPr/>
          </p:nvSpPr>
          <p:spPr>
            <a:xfrm>
              <a:off x="457200" y="1600200"/>
              <a:ext cx="8229599" cy="45259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" name="rc5"/>
            <p:cNvSpPr/>
            <p:nvPr/>
          </p:nvSpPr>
          <p:spPr>
            <a:xfrm>
              <a:off x="880597" y="2114865"/>
              <a:ext cx="2532478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" name="pl6"/>
            <p:cNvSpPr/>
            <p:nvPr/>
          </p:nvSpPr>
          <p:spPr>
            <a:xfrm>
              <a:off x="995710" y="2474845"/>
              <a:ext cx="2302253" cy="446137"/>
            </a:xfrm>
            <a:custGeom>
              <a:avLst/>
              <a:gdLst/>
              <a:ahLst/>
              <a:cxnLst/>
              <a:rect l="0" t="0" r="0" b="0"/>
              <a:pathLst>
                <a:path w="2302253" h="446137">
                  <a:moveTo>
                    <a:pt x="0" y="306185"/>
                  </a:moveTo>
                  <a:lnTo>
                    <a:pt x="177096" y="339302"/>
                  </a:lnTo>
                  <a:lnTo>
                    <a:pt x="354192" y="446137"/>
                  </a:lnTo>
                  <a:lnTo>
                    <a:pt x="531289" y="345036"/>
                  </a:lnTo>
                  <a:lnTo>
                    <a:pt x="708385" y="289576"/>
                  </a:lnTo>
                  <a:lnTo>
                    <a:pt x="885481" y="245592"/>
                  </a:lnTo>
                  <a:lnTo>
                    <a:pt x="1062578" y="158771"/>
                  </a:lnTo>
                  <a:lnTo>
                    <a:pt x="1239674" y="206239"/>
                  </a:lnTo>
                  <a:lnTo>
                    <a:pt x="1416771" y="183542"/>
                  </a:lnTo>
                  <a:lnTo>
                    <a:pt x="1593867" y="114177"/>
                  </a:lnTo>
                  <a:lnTo>
                    <a:pt x="1770963" y="124761"/>
                  </a:lnTo>
                  <a:lnTo>
                    <a:pt x="1948060" y="56247"/>
                  </a:lnTo>
                  <a:lnTo>
                    <a:pt x="2125156" y="6065"/>
                  </a:lnTo>
                  <a:lnTo>
                    <a:pt x="2302253" y="0"/>
                  </a:lnTo>
                </a:path>
              </a:pathLst>
            </a:custGeom>
            <a:ln w="54202" cap="flat">
              <a:solidFill>
                <a:srgbClr val="E64B35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9" name="rc7"/>
            <p:cNvSpPr/>
            <p:nvPr/>
          </p:nvSpPr>
          <p:spPr>
            <a:xfrm>
              <a:off x="880597" y="3412579"/>
              <a:ext cx="2532478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" name="pl8"/>
            <p:cNvSpPr/>
            <p:nvPr/>
          </p:nvSpPr>
          <p:spPr>
            <a:xfrm>
              <a:off x="995710" y="3950325"/>
              <a:ext cx="2302253" cy="238239"/>
            </a:xfrm>
            <a:custGeom>
              <a:avLst/>
              <a:gdLst/>
              <a:ahLst/>
              <a:cxnLst/>
              <a:rect l="0" t="0" r="0" b="0"/>
              <a:pathLst>
                <a:path w="2302253" h="238239">
                  <a:moveTo>
                    <a:pt x="0" y="39119"/>
                  </a:moveTo>
                  <a:lnTo>
                    <a:pt x="177096" y="175890"/>
                  </a:lnTo>
                  <a:lnTo>
                    <a:pt x="354192" y="238239"/>
                  </a:lnTo>
                  <a:lnTo>
                    <a:pt x="531289" y="99017"/>
                  </a:lnTo>
                  <a:lnTo>
                    <a:pt x="708385" y="77094"/>
                  </a:lnTo>
                  <a:lnTo>
                    <a:pt x="885481" y="64903"/>
                  </a:lnTo>
                  <a:lnTo>
                    <a:pt x="1062578" y="125992"/>
                  </a:lnTo>
                  <a:lnTo>
                    <a:pt x="1239674" y="180068"/>
                  </a:lnTo>
                  <a:lnTo>
                    <a:pt x="1416771" y="167837"/>
                  </a:lnTo>
                  <a:lnTo>
                    <a:pt x="1593867" y="104252"/>
                  </a:lnTo>
                  <a:lnTo>
                    <a:pt x="1770963" y="101213"/>
                  </a:lnTo>
                  <a:lnTo>
                    <a:pt x="1948060" y="8269"/>
                  </a:lnTo>
                  <a:lnTo>
                    <a:pt x="2125156" y="0"/>
                  </a:lnTo>
                  <a:lnTo>
                    <a:pt x="2302253" y="38256"/>
                  </a:lnTo>
                </a:path>
              </a:pathLst>
            </a:custGeom>
            <a:ln w="54202" cap="flat">
              <a:solidFill>
                <a:srgbClr val="3C548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" name="rc9"/>
            <p:cNvSpPr/>
            <p:nvPr/>
          </p:nvSpPr>
          <p:spPr>
            <a:xfrm>
              <a:off x="880597" y="4710294"/>
              <a:ext cx="2532478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" name="pl10"/>
            <p:cNvSpPr/>
            <p:nvPr/>
          </p:nvSpPr>
          <p:spPr>
            <a:xfrm>
              <a:off x="995710" y="5335777"/>
              <a:ext cx="2302253" cy="333557"/>
            </a:xfrm>
            <a:custGeom>
              <a:avLst/>
              <a:gdLst/>
              <a:ahLst/>
              <a:cxnLst/>
              <a:rect l="0" t="0" r="0" b="0"/>
              <a:pathLst>
                <a:path w="2302253" h="333557">
                  <a:moveTo>
                    <a:pt x="0" y="117984"/>
                  </a:moveTo>
                  <a:lnTo>
                    <a:pt x="177096" y="24846"/>
                  </a:lnTo>
                  <a:lnTo>
                    <a:pt x="354192" y="172447"/>
                  </a:lnTo>
                  <a:lnTo>
                    <a:pt x="531289" y="181322"/>
                  </a:lnTo>
                  <a:lnTo>
                    <a:pt x="708385" y="134202"/>
                  </a:lnTo>
                  <a:lnTo>
                    <a:pt x="885481" y="83433"/>
                  </a:lnTo>
                  <a:lnTo>
                    <a:pt x="1062578" y="88790"/>
                  </a:lnTo>
                  <a:lnTo>
                    <a:pt x="1239674" y="66301"/>
                  </a:lnTo>
                  <a:lnTo>
                    <a:pt x="1416771" y="85434"/>
                  </a:lnTo>
                  <a:lnTo>
                    <a:pt x="1593867" y="333557"/>
                  </a:lnTo>
                  <a:lnTo>
                    <a:pt x="1770963" y="267011"/>
                  </a:lnTo>
                  <a:lnTo>
                    <a:pt x="1948060" y="0"/>
                  </a:lnTo>
                  <a:lnTo>
                    <a:pt x="2125156" y="41846"/>
                  </a:lnTo>
                  <a:lnTo>
                    <a:pt x="2302253" y="75190"/>
                  </a:lnTo>
                </a:path>
              </a:pathLst>
            </a:custGeom>
            <a:ln w="54202" cap="flat">
              <a:solidFill>
                <a:srgbClr val="91D1C2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3" name="rc11"/>
            <p:cNvSpPr/>
            <p:nvPr/>
          </p:nvSpPr>
          <p:spPr>
            <a:xfrm>
              <a:off x="3482664" y="2114865"/>
              <a:ext cx="2532478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" name="pl12"/>
            <p:cNvSpPr/>
            <p:nvPr/>
          </p:nvSpPr>
          <p:spPr>
            <a:xfrm>
              <a:off x="3597777" y="2160534"/>
              <a:ext cx="2302253" cy="580874"/>
            </a:xfrm>
            <a:custGeom>
              <a:avLst/>
              <a:gdLst/>
              <a:ahLst/>
              <a:cxnLst/>
              <a:rect l="0" t="0" r="0" b="0"/>
              <a:pathLst>
                <a:path w="2302253" h="580874">
                  <a:moveTo>
                    <a:pt x="0" y="121767"/>
                  </a:moveTo>
                  <a:lnTo>
                    <a:pt x="177096" y="580874"/>
                  </a:lnTo>
                  <a:lnTo>
                    <a:pt x="354192" y="571149"/>
                  </a:lnTo>
                  <a:lnTo>
                    <a:pt x="531289" y="383831"/>
                  </a:lnTo>
                  <a:lnTo>
                    <a:pt x="708385" y="114118"/>
                  </a:lnTo>
                  <a:lnTo>
                    <a:pt x="885481" y="282018"/>
                  </a:lnTo>
                  <a:lnTo>
                    <a:pt x="1062578" y="301938"/>
                  </a:lnTo>
                  <a:lnTo>
                    <a:pt x="1239674" y="168837"/>
                  </a:lnTo>
                  <a:lnTo>
                    <a:pt x="1416771" y="203264"/>
                  </a:lnTo>
                  <a:lnTo>
                    <a:pt x="1593867" y="6079"/>
                  </a:lnTo>
                  <a:lnTo>
                    <a:pt x="1770963" y="541"/>
                  </a:lnTo>
                  <a:lnTo>
                    <a:pt x="1948060" y="0"/>
                  </a:lnTo>
                  <a:lnTo>
                    <a:pt x="2125156" y="0"/>
                  </a:lnTo>
                  <a:lnTo>
                    <a:pt x="2302253" y="14200"/>
                  </a:lnTo>
                </a:path>
              </a:pathLst>
            </a:custGeom>
            <a:ln w="54202" cap="flat">
              <a:solidFill>
                <a:srgbClr val="4DBBD5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" name="rc13"/>
            <p:cNvSpPr/>
            <p:nvPr/>
          </p:nvSpPr>
          <p:spPr>
            <a:xfrm>
              <a:off x="3482664" y="3412579"/>
              <a:ext cx="2532478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" name="pl14"/>
            <p:cNvSpPr/>
            <p:nvPr/>
          </p:nvSpPr>
          <p:spPr>
            <a:xfrm>
              <a:off x="3597777" y="3730021"/>
              <a:ext cx="2302253" cy="414119"/>
            </a:xfrm>
            <a:custGeom>
              <a:avLst/>
              <a:gdLst/>
              <a:ahLst/>
              <a:cxnLst/>
              <a:rect l="0" t="0" r="0" b="0"/>
              <a:pathLst>
                <a:path w="2302253" h="414119">
                  <a:moveTo>
                    <a:pt x="0" y="0"/>
                  </a:moveTo>
                  <a:lnTo>
                    <a:pt x="177096" y="85339"/>
                  </a:lnTo>
                  <a:lnTo>
                    <a:pt x="354192" y="198852"/>
                  </a:lnTo>
                  <a:lnTo>
                    <a:pt x="531289" y="53225"/>
                  </a:lnTo>
                  <a:lnTo>
                    <a:pt x="708385" y="117979"/>
                  </a:lnTo>
                  <a:lnTo>
                    <a:pt x="885481" y="221366"/>
                  </a:lnTo>
                  <a:lnTo>
                    <a:pt x="1062578" y="183927"/>
                  </a:lnTo>
                  <a:lnTo>
                    <a:pt x="1239674" y="220348"/>
                  </a:lnTo>
                  <a:lnTo>
                    <a:pt x="1416771" y="200226"/>
                  </a:lnTo>
                  <a:lnTo>
                    <a:pt x="1593867" y="196719"/>
                  </a:lnTo>
                  <a:lnTo>
                    <a:pt x="1770963" y="291151"/>
                  </a:lnTo>
                  <a:lnTo>
                    <a:pt x="1948060" y="357736"/>
                  </a:lnTo>
                  <a:lnTo>
                    <a:pt x="2125156" y="331597"/>
                  </a:lnTo>
                  <a:lnTo>
                    <a:pt x="2302253" y="414119"/>
                  </a:lnTo>
                </a:path>
              </a:pathLst>
            </a:custGeom>
            <a:ln w="54202" cap="flat">
              <a:solidFill>
                <a:srgbClr val="F39B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7" name="rc15"/>
            <p:cNvSpPr/>
            <p:nvPr/>
          </p:nvSpPr>
          <p:spPr>
            <a:xfrm>
              <a:off x="6084732" y="2114865"/>
              <a:ext cx="2532478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" name="pl16"/>
            <p:cNvSpPr/>
            <p:nvPr/>
          </p:nvSpPr>
          <p:spPr>
            <a:xfrm>
              <a:off x="6199845" y="2309652"/>
              <a:ext cx="2302253" cy="347091"/>
            </a:xfrm>
            <a:custGeom>
              <a:avLst/>
              <a:gdLst/>
              <a:ahLst/>
              <a:cxnLst/>
              <a:rect l="0" t="0" r="0" b="0"/>
              <a:pathLst>
                <a:path w="2302253" h="347091">
                  <a:moveTo>
                    <a:pt x="0" y="164364"/>
                  </a:moveTo>
                  <a:lnTo>
                    <a:pt x="177096" y="344661"/>
                  </a:lnTo>
                  <a:lnTo>
                    <a:pt x="354192" y="347091"/>
                  </a:lnTo>
                  <a:lnTo>
                    <a:pt x="531289" y="169165"/>
                  </a:lnTo>
                  <a:lnTo>
                    <a:pt x="708385" y="122116"/>
                  </a:lnTo>
                  <a:lnTo>
                    <a:pt x="885481" y="133694"/>
                  </a:lnTo>
                  <a:lnTo>
                    <a:pt x="1062578" y="101281"/>
                  </a:lnTo>
                  <a:lnTo>
                    <a:pt x="1239674" y="136887"/>
                  </a:lnTo>
                  <a:lnTo>
                    <a:pt x="1416771" y="77261"/>
                  </a:lnTo>
                  <a:lnTo>
                    <a:pt x="1593867" y="0"/>
                  </a:lnTo>
                  <a:lnTo>
                    <a:pt x="1770963" y="116876"/>
                  </a:lnTo>
                  <a:lnTo>
                    <a:pt x="1948060" y="82803"/>
                  </a:lnTo>
                  <a:lnTo>
                    <a:pt x="2125156" y="193374"/>
                  </a:lnTo>
                  <a:lnTo>
                    <a:pt x="2302253" y="85110"/>
                  </a:lnTo>
                </a:path>
              </a:pathLst>
            </a:custGeom>
            <a:ln w="54202" cap="flat">
              <a:solidFill>
                <a:srgbClr val="00A087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" name="rc17"/>
            <p:cNvSpPr/>
            <p:nvPr/>
          </p:nvSpPr>
          <p:spPr>
            <a:xfrm>
              <a:off x="6084732" y="3412579"/>
              <a:ext cx="2532478" cy="100471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" name="pl18"/>
            <p:cNvSpPr/>
            <p:nvPr/>
          </p:nvSpPr>
          <p:spPr>
            <a:xfrm>
              <a:off x="6199845" y="3810124"/>
              <a:ext cx="2302253" cy="518833"/>
            </a:xfrm>
            <a:custGeom>
              <a:avLst/>
              <a:gdLst/>
              <a:ahLst/>
              <a:cxnLst/>
              <a:rect l="0" t="0" r="0" b="0"/>
              <a:pathLst>
                <a:path w="2302253" h="518833">
                  <a:moveTo>
                    <a:pt x="0" y="0"/>
                  </a:moveTo>
                  <a:lnTo>
                    <a:pt x="177096" y="361693"/>
                  </a:lnTo>
                  <a:lnTo>
                    <a:pt x="354192" y="518833"/>
                  </a:lnTo>
                  <a:lnTo>
                    <a:pt x="531289" y="242318"/>
                  </a:lnTo>
                  <a:lnTo>
                    <a:pt x="708385" y="228783"/>
                  </a:lnTo>
                  <a:lnTo>
                    <a:pt x="885481" y="183235"/>
                  </a:lnTo>
                  <a:lnTo>
                    <a:pt x="1062578" y="68692"/>
                  </a:lnTo>
                  <a:lnTo>
                    <a:pt x="1239674" y="113093"/>
                  </a:lnTo>
                  <a:lnTo>
                    <a:pt x="1416771" y="68693"/>
                  </a:lnTo>
                  <a:lnTo>
                    <a:pt x="1593867" y="43905"/>
                  </a:lnTo>
                  <a:lnTo>
                    <a:pt x="1770963" y="150090"/>
                  </a:lnTo>
                  <a:lnTo>
                    <a:pt x="1948060" y="328157"/>
                  </a:lnTo>
                  <a:lnTo>
                    <a:pt x="2125156" y="314951"/>
                  </a:lnTo>
                  <a:lnTo>
                    <a:pt x="2302253" y="288621"/>
                  </a:lnTo>
                </a:path>
              </a:pathLst>
            </a:custGeom>
            <a:ln w="54202" cap="flat">
              <a:solidFill>
                <a:srgbClr val="8491B4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" name="rc19"/>
            <p:cNvSpPr/>
            <p:nvPr/>
          </p:nvSpPr>
          <p:spPr>
            <a:xfrm>
              <a:off x="880597" y="4486879"/>
              <a:ext cx="2532478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" name="tx20"/>
            <p:cNvSpPr/>
            <p:nvPr/>
          </p:nvSpPr>
          <p:spPr>
            <a:xfrm>
              <a:off x="1935649" y="4535066"/>
              <a:ext cx="422374" cy="1035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Fenyves</a:t>
              </a:r>
            </a:p>
          </p:txBody>
        </p:sp>
        <p:sp>
          <p:nvSpPr>
            <p:cNvPr id="23" name="rc21"/>
            <p:cNvSpPr/>
            <p:nvPr/>
          </p:nvSpPr>
          <p:spPr>
            <a:xfrm>
              <a:off x="880597" y="3189164"/>
              <a:ext cx="2532478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" name="tx22"/>
            <p:cNvSpPr/>
            <p:nvPr/>
          </p:nvSpPr>
          <p:spPr>
            <a:xfrm>
              <a:off x="1597068" y="3236915"/>
              <a:ext cx="1099537" cy="10395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Egyéb keménylombos</a:t>
              </a:r>
            </a:p>
          </p:txBody>
        </p:sp>
        <p:sp>
          <p:nvSpPr>
            <p:cNvPr id="25" name="rc23"/>
            <p:cNvSpPr/>
            <p:nvPr/>
          </p:nvSpPr>
          <p:spPr>
            <a:xfrm>
              <a:off x="3482664" y="3189164"/>
              <a:ext cx="2532478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" name="tx24"/>
            <p:cNvSpPr/>
            <p:nvPr/>
          </p:nvSpPr>
          <p:spPr>
            <a:xfrm>
              <a:off x="4071850" y="3235988"/>
              <a:ext cx="1354107" cy="104884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Nemesnyaras, nemesfűzes</a:t>
              </a:r>
            </a:p>
          </p:txBody>
        </p:sp>
        <p:sp>
          <p:nvSpPr>
            <p:cNvPr id="27" name="rc25"/>
            <p:cNvSpPr/>
            <p:nvPr/>
          </p:nvSpPr>
          <p:spPr>
            <a:xfrm>
              <a:off x="6084732" y="3189164"/>
              <a:ext cx="2532478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8" name="tx26"/>
            <p:cNvSpPr/>
            <p:nvPr/>
          </p:nvSpPr>
          <p:spPr>
            <a:xfrm>
              <a:off x="6558910" y="3236915"/>
              <a:ext cx="1584121" cy="10395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Hazainyaras, egyéb lágylombos</a:t>
              </a:r>
            </a:p>
          </p:txBody>
        </p:sp>
        <p:sp>
          <p:nvSpPr>
            <p:cNvPr id="29" name="rc27"/>
            <p:cNvSpPr/>
            <p:nvPr/>
          </p:nvSpPr>
          <p:spPr>
            <a:xfrm>
              <a:off x="880597" y="1891450"/>
              <a:ext cx="2532478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0" name="tx28"/>
            <p:cNvSpPr/>
            <p:nvPr/>
          </p:nvSpPr>
          <p:spPr>
            <a:xfrm>
              <a:off x="1951174" y="1939147"/>
              <a:ext cx="391323" cy="10401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Tölgyes</a:t>
              </a:r>
            </a:p>
          </p:txBody>
        </p:sp>
        <p:sp>
          <p:nvSpPr>
            <p:cNvPr id="31" name="rc29"/>
            <p:cNvSpPr/>
            <p:nvPr/>
          </p:nvSpPr>
          <p:spPr>
            <a:xfrm>
              <a:off x="3482664" y="1891450"/>
              <a:ext cx="2532478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2" name="tx30"/>
            <p:cNvSpPr/>
            <p:nvPr/>
          </p:nvSpPr>
          <p:spPr>
            <a:xfrm>
              <a:off x="4565657" y="1961357"/>
              <a:ext cx="366494" cy="81800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Bükkös</a:t>
              </a:r>
            </a:p>
          </p:txBody>
        </p:sp>
        <p:sp>
          <p:nvSpPr>
            <p:cNvPr id="33" name="rc31"/>
            <p:cNvSpPr/>
            <p:nvPr/>
          </p:nvSpPr>
          <p:spPr>
            <a:xfrm>
              <a:off x="6084732" y="1891450"/>
              <a:ext cx="2532478" cy="22341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27101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" name="tx32"/>
            <p:cNvSpPr/>
            <p:nvPr/>
          </p:nvSpPr>
          <p:spPr>
            <a:xfrm>
              <a:off x="7167724" y="1961411"/>
              <a:ext cx="366494" cy="817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1A1A1A">
                      <a:alpha val="100000"/>
                    </a:srgbClr>
                  </a:solidFill>
                  <a:latin typeface="Arial"/>
                  <a:cs typeface="Arial"/>
                </a:rPr>
                <a:t>Akácos</a:t>
              </a:r>
            </a:p>
          </p:txBody>
        </p:sp>
        <p:sp>
          <p:nvSpPr>
            <p:cNvPr id="35" name="pl33"/>
            <p:cNvSpPr/>
            <p:nvPr/>
          </p:nvSpPr>
          <p:spPr>
            <a:xfrm>
              <a:off x="880597" y="5715004"/>
              <a:ext cx="2532478" cy="0"/>
            </a:xfrm>
            <a:custGeom>
              <a:avLst/>
              <a:gdLst/>
              <a:ahLst/>
              <a:cxnLst/>
              <a:rect l="0" t="0" r="0" b="0"/>
              <a:pathLst>
                <a:path w="2532478">
                  <a:moveTo>
                    <a:pt x="0" y="0"/>
                  </a:moveTo>
                  <a:lnTo>
                    <a:pt x="2532478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6" name="pl34"/>
            <p:cNvSpPr/>
            <p:nvPr/>
          </p:nvSpPr>
          <p:spPr>
            <a:xfrm>
              <a:off x="1526999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7" name="pl35"/>
            <p:cNvSpPr/>
            <p:nvPr/>
          </p:nvSpPr>
          <p:spPr>
            <a:xfrm>
              <a:off x="2235384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8" name="pl36"/>
            <p:cNvSpPr/>
            <p:nvPr/>
          </p:nvSpPr>
          <p:spPr>
            <a:xfrm>
              <a:off x="2943770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9" name="tx37"/>
            <p:cNvSpPr/>
            <p:nvPr/>
          </p:nvSpPr>
          <p:spPr>
            <a:xfrm>
              <a:off x="1402688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2008</a:t>
              </a:r>
            </a:p>
          </p:txBody>
        </p:sp>
        <p:sp>
          <p:nvSpPr>
            <p:cNvPr id="40" name="tx38"/>
            <p:cNvSpPr/>
            <p:nvPr/>
          </p:nvSpPr>
          <p:spPr>
            <a:xfrm>
              <a:off x="2111073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2012</a:t>
              </a:r>
            </a:p>
          </p:txBody>
        </p:sp>
        <p:sp>
          <p:nvSpPr>
            <p:cNvPr id="41" name="tx39"/>
            <p:cNvSpPr/>
            <p:nvPr/>
          </p:nvSpPr>
          <p:spPr>
            <a:xfrm>
              <a:off x="2819459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2016</a:t>
              </a:r>
            </a:p>
          </p:txBody>
        </p:sp>
        <p:sp>
          <p:nvSpPr>
            <p:cNvPr id="42" name="pl40"/>
            <p:cNvSpPr/>
            <p:nvPr/>
          </p:nvSpPr>
          <p:spPr>
            <a:xfrm>
              <a:off x="3482664" y="4417290"/>
              <a:ext cx="2532478" cy="0"/>
            </a:xfrm>
            <a:custGeom>
              <a:avLst/>
              <a:gdLst/>
              <a:ahLst/>
              <a:cxnLst/>
              <a:rect l="0" t="0" r="0" b="0"/>
              <a:pathLst>
                <a:path w="2532478">
                  <a:moveTo>
                    <a:pt x="0" y="0"/>
                  </a:moveTo>
                  <a:lnTo>
                    <a:pt x="2532478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3" name="pl41"/>
            <p:cNvSpPr/>
            <p:nvPr/>
          </p:nvSpPr>
          <p:spPr>
            <a:xfrm>
              <a:off x="4129066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4" name="pl42"/>
            <p:cNvSpPr/>
            <p:nvPr/>
          </p:nvSpPr>
          <p:spPr>
            <a:xfrm>
              <a:off x="4837452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5" name="pl43"/>
            <p:cNvSpPr/>
            <p:nvPr/>
          </p:nvSpPr>
          <p:spPr>
            <a:xfrm>
              <a:off x="5545837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6" name="tx44"/>
            <p:cNvSpPr/>
            <p:nvPr/>
          </p:nvSpPr>
          <p:spPr>
            <a:xfrm>
              <a:off x="4004755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2008</a:t>
              </a:r>
            </a:p>
          </p:txBody>
        </p:sp>
        <p:sp>
          <p:nvSpPr>
            <p:cNvPr id="47" name="tx45"/>
            <p:cNvSpPr/>
            <p:nvPr/>
          </p:nvSpPr>
          <p:spPr>
            <a:xfrm>
              <a:off x="4713141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2012</a:t>
              </a:r>
            </a:p>
          </p:txBody>
        </p:sp>
        <p:sp>
          <p:nvSpPr>
            <p:cNvPr id="48" name="tx46"/>
            <p:cNvSpPr/>
            <p:nvPr/>
          </p:nvSpPr>
          <p:spPr>
            <a:xfrm>
              <a:off x="5421526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2016</a:t>
              </a:r>
            </a:p>
          </p:txBody>
        </p:sp>
        <p:sp>
          <p:nvSpPr>
            <p:cNvPr id="49" name="pl47"/>
            <p:cNvSpPr/>
            <p:nvPr/>
          </p:nvSpPr>
          <p:spPr>
            <a:xfrm>
              <a:off x="6084732" y="4417290"/>
              <a:ext cx="2532478" cy="0"/>
            </a:xfrm>
            <a:custGeom>
              <a:avLst/>
              <a:gdLst/>
              <a:ahLst/>
              <a:cxnLst/>
              <a:rect l="0" t="0" r="0" b="0"/>
              <a:pathLst>
                <a:path w="2532478">
                  <a:moveTo>
                    <a:pt x="0" y="0"/>
                  </a:moveTo>
                  <a:lnTo>
                    <a:pt x="2532478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0" name="pl48"/>
            <p:cNvSpPr/>
            <p:nvPr/>
          </p:nvSpPr>
          <p:spPr>
            <a:xfrm>
              <a:off x="6731134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" name="pl49"/>
            <p:cNvSpPr/>
            <p:nvPr/>
          </p:nvSpPr>
          <p:spPr>
            <a:xfrm>
              <a:off x="7439519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2" name="pl50"/>
            <p:cNvSpPr/>
            <p:nvPr/>
          </p:nvSpPr>
          <p:spPr>
            <a:xfrm>
              <a:off x="8147905" y="4417290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3" name="tx51"/>
            <p:cNvSpPr/>
            <p:nvPr/>
          </p:nvSpPr>
          <p:spPr>
            <a:xfrm>
              <a:off x="6606823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2008</a:t>
              </a:r>
            </a:p>
          </p:txBody>
        </p:sp>
        <p:sp>
          <p:nvSpPr>
            <p:cNvPr id="54" name="tx52"/>
            <p:cNvSpPr/>
            <p:nvPr/>
          </p:nvSpPr>
          <p:spPr>
            <a:xfrm>
              <a:off x="7315208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2012</a:t>
              </a:r>
            </a:p>
          </p:txBody>
        </p:sp>
        <p:sp>
          <p:nvSpPr>
            <p:cNvPr id="55" name="tx53"/>
            <p:cNvSpPr/>
            <p:nvPr/>
          </p:nvSpPr>
          <p:spPr>
            <a:xfrm>
              <a:off x="8023594" y="4478228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2016</a:t>
              </a:r>
            </a:p>
          </p:txBody>
        </p:sp>
        <p:sp>
          <p:nvSpPr>
            <p:cNvPr id="56" name="pl54"/>
            <p:cNvSpPr/>
            <p:nvPr/>
          </p:nvSpPr>
          <p:spPr>
            <a:xfrm>
              <a:off x="880597" y="2114865"/>
              <a:ext cx="0" cy="1004710"/>
            </a:xfrm>
            <a:custGeom>
              <a:avLst/>
              <a:gdLst/>
              <a:ahLst/>
              <a:cxnLst/>
              <a:rect l="0" t="0" r="0" b="0"/>
              <a:pathLst>
                <a:path h="1004710">
                  <a:moveTo>
                    <a:pt x="0" y="100471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7" name="tx55"/>
            <p:cNvSpPr/>
            <p:nvPr/>
          </p:nvSpPr>
          <p:spPr>
            <a:xfrm>
              <a:off x="693656" y="2901116"/>
              <a:ext cx="124311" cy="80327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75</a:t>
              </a:r>
            </a:p>
          </p:txBody>
        </p:sp>
        <p:sp>
          <p:nvSpPr>
            <p:cNvPr id="58" name="tx56"/>
            <p:cNvSpPr/>
            <p:nvPr/>
          </p:nvSpPr>
          <p:spPr>
            <a:xfrm>
              <a:off x="693656" y="2695684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80</a:t>
              </a:r>
            </a:p>
          </p:txBody>
        </p:sp>
        <p:sp>
          <p:nvSpPr>
            <p:cNvPr id="59" name="tx57"/>
            <p:cNvSpPr/>
            <p:nvPr/>
          </p:nvSpPr>
          <p:spPr>
            <a:xfrm>
              <a:off x="693656" y="2491616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85</a:t>
              </a:r>
            </a:p>
          </p:txBody>
        </p:sp>
        <p:sp>
          <p:nvSpPr>
            <p:cNvPr id="60" name="tx58"/>
            <p:cNvSpPr/>
            <p:nvPr/>
          </p:nvSpPr>
          <p:spPr>
            <a:xfrm>
              <a:off x="693656" y="2287548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90</a:t>
              </a:r>
            </a:p>
          </p:txBody>
        </p:sp>
        <p:sp>
          <p:nvSpPr>
            <p:cNvPr id="61" name="tx59"/>
            <p:cNvSpPr/>
            <p:nvPr/>
          </p:nvSpPr>
          <p:spPr>
            <a:xfrm>
              <a:off x="693656" y="2083480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95</a:t>
              </a:r>
            </a:p>
          </p:txBody>
        </p:sp>
        <p:sp>
          <p:nvSpPr>
            <p:cNvPr id="62" name="pl60"/>
            <p:cNvSpPr/>
            <p:nvPr/>
          </p:nvSpPr>
          <p:spPr>
            <a:xfrm>
              <a:off x="845802" y="2941443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3" name="pl61"/>
            <p:cNvSpPr/>
            <p:nvPr/>
          </p:nvSpPr>
          <p:spPr>
            <a:xfrm>
              <a:off x="845802" y="2737375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4" name="pl62"/>
            <p:cNvSpPr/>
            <p:nvPr/>
          </p:nvSpPr>
          <p:spPr>
            <a:xfrm>
              <a:off x="845802" y="2533308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5" name="pl63"/>
            <p:cNvSpPr/>
            <p:nvPr/>
          </p:nvSpPr>
          <p:spPr>
            <a:xfrm>
              <a:off x="845802" y="2329240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6" name="pl64"/>
            <p:cNvSpPr/>
            <p:nvPr/>
          </p:nvSpPr>
          <p:spPr>
            <a:xfrm>
              <a:off x="845802" y="2125172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7" name="pl65"/>
            <p:cNvSpPr/>
            <p:nvPr/>
          </p:nvSpPr>
          <p:spPr>
            <a:xfrm>
              <a:off x="880597" y="3412579"/>
              <a:ext cx="0" cy="1004710"/>
            </a:xfrm>
            <a:custGeom>
              <a:avLst/>
              <a:gdLst/>
              <a:ahLst/>
              <a:cxnLst/>
              <a:rect l="0" t="0" r="0" b="0"/>
              <a:pathLst>
                <a:path h="1004710">
                  <a:moveTo>
                    <a:pt x="0" y="100471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8" name="tx66"/>
            <p:cNvSpPr/>
            <p:nvPr/>
          </p:nvSpPr>
          <p:spPr>
            <a:xfrm>
              <a:off x="693656" y="4198830"/>
              <a:ext cx="124311" cy="80327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75</a:t>
              </a:r>
            </a:p>
          </p:txBody>
        </p:sp>
        <p:sp>
          <p:nvSpPr>
            <p:cNvPr id="69" name="tx67"/>
            <p:cNvSpPr/>
            <p:nvPr/>
          </p:nvSpPr>
          <p:spPr>
            <a:xfrm>
              <a:off x="693656" y="3993398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80</a:t>
              </a:r>
            </a:p>
          </p:txBody>
        </p:sp>
        <p:sp>
          <p:nvSpPr>
            <p:cNvPr id="70" name="tx68"/>
            <p:cNvSpPr/>
            <p:nvPr/>
          </p:nvSpPr>
          <p:spPr>
            <a:xfrm>
              <a:off x="693656" y="3789330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85</a:t>
              </a:r>
            </a:p>
          </p:txBody>
        </p:sp>
        <p:sp>
          <p:nvSpPr>
            <p:cNvPr id="71" name="tx69"/>
            <p:cNvSpPr/>
            <p:nvPr/>
          </p:nvSpPr>
          <p:spPr>
            <a:xfrm>
              <a:off x="693656" y="3585262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90</a:t>
              </a:r>
            </a:p>
          </p:txBody>
        </p:sp>
        <p:sp>
          <p:nvSpPr>
            <p:cNvPr id="72" name="tx70"/>
            <p:cNvSpPr/>
            <p:nvPr/>
          </p:nvSpPr>
          <p:spPr>
            <a:xfrm>
              <a:off x="693656" y="3381194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95</a:t>
              </a:r>
            </a:p>
          </p:txBody>
        </p:sp>
        <p:sp>
          <p:nvSpPr>
            <p:cNvPr id="73" name="pl71"/>
            <p:cNvSpPr/>
            <p:nvPr/>
          </p:nvSpPr>
          <p:spPr>
            <a:xfrm>
              <a:off x="845802" y="4239158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4" name="pl72"/>
            <p:cNvSpPr/>
            <p:nvPr/>
          </p:nvSpPr>
          <p:spPr>
            <a:xfrm>
              <a:off x="845802" y="4035090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5" name="pl73"/>
            <p:cNvSpPr/>
            <p:nvPr/>
          </p:nvSpPr>
          <p:spPr>
            <a:xfrm>
              <a:off x="845802" y="3831022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6" name="pl74"/>
            <p:cNvSpPr/>
            <p:nvPr/>
          </p:nvSpPr>
          <p:spPr>
            <a:xfrm>
              <a:off x="845802" y="3626954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7" name="pl75"/>
            <p:cNvSpPr/>
            <p:nvPr/>
          </p:nvSpPr>
          <p:spPr>
            <a:xfrm>
              <a:off x="845802" y="3422886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8" name="pl76"/>
            <p:cNvSpPr/>
            <p:nvPr/>
          </p:nvSpPr>
          <p:spPr>
            <a:xfrm>
              <a:off x="880597" y="4710294"/>
              <a:ext cx="0" cy="1004710"/>
            </a:xfrm>
            <a:custGeom>
              <a:avLst/>
              <a:gdLst/>
              <a:ahLst/>
              <a:cxnLst/>
              <a:rect l="0" t="0" r="0" b="0"/>
              <a:pathLst>
                <a:path h="1004710">
                  <a:moveTo>
                    <a:pt x="0" y="100471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9" name="tx77"/>
            <p:cNvSpPr/>
            <p:nvPr/>
          </p:nvSpPr>
          <p:spPr>
            <a:xfrm>
              <a:off x="693656" y="5496544"/>
              <a:ext cx="124311" cy="80327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75</a:t>
              </a:r>
            </a:p>
          </p:txBody>
        </p:sp>
        <p:sp>
          <p:nvSpPr>
            <p:cNvPr id="80" name="tx78"/>
            <p:cNvSpPr/>
            <p:nvPr/>
          </p:nvSpPr>
          <p:spPr>
            <a:xfrm>
              <a:off x="693656" y="5291112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80</a:t>
              </a:r>
            </a:p>
          </p:txBody>
        </p:sp>
        <p:sp>
          <p:nvSpPr>
            <p:cNvPr id="81" name="tx79"/>
            <p:cNvSpPr/>
            <p:nvPr/>
          </p:nvSpPr>
          <p:spPr>
            <a:xfrm>
              <a:off x="693656" y="5087044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85</a:t>
              </a:r>
            </a:p>
          </p:txBody>
        </p:sp>
        <p:sp>
          <p:nvSpPr>
            <p:cNvPr id="82" name="tx80"/>
            <p:cNvSpPr/>
            <p:nvPr/>
          </p:nvSpPr>
          <p:spPr>
            <a:xfrm>
              <a:off x="693656" y="4882976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90</a:t>
              </a:r>
            </a:p>
          </p:txBody>
        </p:sp>
        <p:sp>
          <p:nvSpPr>
            <p:cNvPr id="83" name="tx81"/>
            <p:cNvSpPr/>
            <p:nvPr/>
          </p:nvSpPr>
          <p:spPr>
            <a:xfrm>
              <a:off x="693656" y="4678909"/>
              <a:ext cx="124311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95</a:t>
              </a:r>
            </a:p>
          </p:txBody>
        </p:sp>
        <p:sp>
          <p:nvSpPr>
            <p:cNvPr id="84" name="pl82"/>
            <p:cNvSpPr/>
            <p:nvPr/>
          </p:nvSpPr>
          <p:spPr>
            <a:xfrm>
              <a:off x="845802" y="5536872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85" name="pl83"/>
            <p:cNvSpPr/>
            <p:nvPr/>
          </p:nvSpPr>
          <p:spPr>
            <a:xfrm>
              <a:off x="845802" y="5332804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86" name="pl84"/>
            <p:cNvSpPr/>
            <p:nvPr/>
          </p:nvSpPr>
          <p:spPr>
            <a:xfrm>
              <a:off x="845802" y="5128736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87" name="pl85"/>
            <p:cNvSpPr/>
            <p:nvPr/>
          </p:nvSpPr>
          <p:spPr>
            <a:xfrm>
              <a:off x="845802" y="4924668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88" name="pl86"/>
            <p:cNvSpPr/>
            <p:nvPr/>
          </p:nvSpPr>
          <p:spPr>
            <a:xfrm>
              <a:off x="845802" y="4720600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89" name="tx87"/>
            <p:cNvSpPr/>
            <p:nvPr/>
          </p:nvSpPr>
          <p:spPr>
            <a:xfrm>
              <a:off x="4675131" y="5922318"/>
              <a:ext cx="147544" cy="10218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év</a:t>
              </a:r>
            </a:p>
          </p:txBody>
        </p:sp>
        <p:sp>
          <p:nvSpPr>
            <p:cNvPr id="90" name="tx88"/>
            <p:cNvSpPr/>
            <p:nvPr/>
          </p:nvSpPr>
          <p:spPr>
            <a:xfrm rot="-5400000">
              <a:off x="-175871" y="3849962"/>
              <a:ext cx="1475376" cy="12994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sikeres telepítés aránya</a:t>
              </a:r>
            </a:p>
          </p:txBody>
        </p:sp>
        <p:sp>
          <p:nvSpPr>
            <p:cNvPr id="91" name="tx89"/>
            <p:cNvSpPr/>
            <p:nvPr/>
          </p:nvSpPr>
          <p:spPr>
            <a:xfrm>
              <a:off x="880597" y="1633854"/>
              <a:ext cx="3457165" cy="155934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31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19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Folyamatban lévő erdőtelepítések sikeressége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p1"/>
          <p:cNvGrpSpPr/>
          <p:nvPr/>
        </p:nvGrpSpPr>
        <p:grpSpPr>
          <a:xfrm>
            <a:off x="457200" y="1600200"/>
            <a:ext cx="8229600" cy="4525962"/>
            <a:chOff x="457200" y="1600200"/>
            <a:chExt cx="8229600" cy="4525962"/>
          </a:xfrm>
        </p:grpSpPr>
        <p:sp>
          <p:nvSpPr>
            <p:cNvPr id="3" name="rc3"/>
            <p:cNvSpPr/>
            <p:nvPr/>
          </p:nvSpPr>
          <p:spPr>
            <a:xfrm>
              <a:off x="457200" y="1600200"/>
              <a:ext cx="8229600" cy="45259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" name="rc4"/>
            <p:cNvSpPr/>
            <p:nvPr/>
          </p:nvSpPr>
          <p:spPr>
            <a:xfrm>
              <a:off x="457200" y="1600200"/>
              <a:ext cx="8229599" cy="45259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" name="rc5"/>
            <p:cNvSpPr/>
            <p:nvPr/>
          </p:nvSpPr>
          <p:spPr>
            <a:xfrm>
              <a:off x="818441" y="1891450"/>
              <a:ext cx="6572813" cy="382355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" name="rc6"/>
            <p:cNvSpPr/>
            <p:nvPr/>
          </p:nvSpPr>
          <p:spPr>
            <a:xfrm>
              <a:off x="1213581" y="4585699"/>
              <a:ext cx="96375" cy="955507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" name="rc7"/>
            <p:cNvSpPr/>
            <p:nvPr/>
          </p:nvSpPr>
          <p:spPr>
            <a:xfrm>
              <a:off x="1117206" y="2293965"/>
              <a:ext cx="96375" cy="3247240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" name="rc8"/>
            <p:cNvSpPr/>
            <p:nvPr/>
          </p:nvSpPr>
          <p:spPr>
            <a:xfrm>
              <a:off x="1427749" y="4493277"/>
              <a:ext cx="96375" cy="1047928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" name="rc9"/>
            <p:cNvSpPr/>
            <p:nvPr/>
          </p:nvSpPr>
          <p:spPr>
            <a:xfrm>
              <a:off x="1331374" y="2364045"/>
              <a:ext cx="96375" cy="3177160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" name="rc10"/>
            <p:cNvSpPr/>
            <p:nvPr/>
          </p:nvSpPr>
          <p:spPr>
            <a:xfrm>
              <a:off x="1641917" y="4303458"/>
              <a:ext cx="96375" cy="1237747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" name="rc11"/>
            <p:cNvSpPr/>
            <p:nvPr/>
          </p:nvSpPr>
          <p:spPr>
            <a:xfrm>
              <a:off x="1545541" y="2353638"/>
              <a:ext cx="96375" cy="3187567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" name="rc12"/>
            <p:cNvSpPr/>
            <p:nvPr/>
          </p:nvSpPr>
          <p:spPr>
            <a:xfrm>
              <a:off x="1856085" y="3877861"/>
              <a:ext cx="96375" cy="1663344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" name="rc13"/>
            <p:cNvSpPr/>
            <p:nvPr/>
          </p:nvSpPr>
          <p:spPr>
            <a:xfrm>
              <a:off x="1759709" y="2526929"/>
              <a:ext cx="96375" cy="3014276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" name="rc14"/>
            <p:cNvSpPr/>
            <p:nvPr/>
          </p:nvSpPr>
          <p:spPr>
            <a:xfrm>
              <a:off x="2070253" y="3750181"/>
              <a:ext cx="96375" cy="1791025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" name="rc15"/>
            <p:cNvSpPr/>
            <p:nvPr/>
          </p:nvSpPr>
          <p:spPr>
            <a:xfrm>
              <a:off x="1973877" y="2534070"/>
              <a:ext cx="96375" cy="3007136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" name="rc16"/>
            <p:cNvSpPr/>
            <p:nvPr/>
          </p:nvSpPr>
          <p:spPr>
            <a:xfrm>
              <a:off x="2284421" y="3744918"/>
              <a:ext cx="96375" cy="1796287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" name="rc17"/>
            <p:cNvSpPr/>
            <p:nvPr/>
          </p:nvSpPr>
          <p:spPr>
            <a:xfrm>
              <a:off x="2188045" y="2450572"/>
              <a:ext cx="96375" cy="3090633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" name="rc18"/>
            <p:cNvSpPr/>
            <p:nvPr/>
          </p:nvSpPr>
          <p:spPr>
            <a:xfrm>
              <a:off x="2498589" y="4799676"/>
              <a:ext cx="96375" cy="741530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" name="rc19"/>
            <p:cNvSpPr/>
            <p:nvPr/>
          </p:nvSpPr>
          <p:spPr>
            <a:xfrm>
              <a:off x="2402213" y="2340376"/>
              <a:ext cx="96375" cy="3200830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0" name="rc20"/>
            <p:cNvSpPr/>
            <p:nvPr/>
          </p:nvSpPr>
          <p:spPr>
            <a:xfrm>
              <a:off x="2712757" y="4766738"/>
              <a:ext cx="96375" cy="774467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1" name="rc21"/>
            <p:cNvSpPr/>
            <p:nvPr/>
          </p:nvSpPr>
          <p:spPr>
            <a:xfrm>
              <a:off x="2616381" y="2252239"/>
              <a:ext cx="96375" cy="3288966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" name="rc22"/>
            <p:cNvSpPr/>
            <p:nvPr/>
          </p:nvSpPr>
          <p:spPr>
            <a:xfrm>
              <a:off x="2926924" y="4519372"/>
              <a:ext cx="96375" cy="1021834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" name="rc23"/>
            <p:cNvSpPr/>
            <p:nvPr/>
          </p:nvSpPr>
          <p:spPr>
            <a:xfrm>
              <a:off x="2830549" y="2244975"/>
              <a:ext cx="96375" cy="3296230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4" name="rc24"/>
            <p:cNvSpPr/>
            <p:nvPr/>
          </p:nvSpPr>
          <p:spPr>
            <a:xfrm>
              <a:off x="3141092" y="4953779"/>
              <a:ext cx="96375" cy="587426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5" name="rc25"/>
            <p:cNvSpPr/>
            <p:nvPr/>
          </p:nvSpPr>
          <p:spPr>
            <a:xfrm>
              <a:off x="3044717" y="2215751"/>
              <a:ext cx="96375" cy="3325454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" name="rc26"/>
            <p:cNvSpPr/>
            <p:nvPr/>
          </p:nvSpPr>
          <p:spPr>
            <a:xfrm>
              <a:off x="3355260" y="5241683"/>
              <a:ext cx="96375" cy="299523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" name="rc27"/>
            <p:cNvSpPr/>
            <p:nvPr/>
          </p:nvSpPr>
          <p:spPr>
            <a:xfrm>
              <a:off x="3258885" y="2164842"/>
              <a:ext cx="96375" cy="3376363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" name="rc28"/>
            <p:cNvSpPr/>
            <p:nvPr/>
          </p:nvSpPr>
          <p:spPr>
            <a:xfrm>
              <a:off x="3569428" y="4858160"/>
              <a:ext cx="96375" cy="683046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9" name="rc29"/>
            <p:cNvSpPr/>
            <p:nvPr/>
          </p:nvSpPr>
          <p:spPr>
            <a:xfrm>
              <a:off x="3473053" y="2093132"/>
              <a:ext cx="96375" cy="3448073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0" name="rc30"/>
            <p:cNvSpPr/>
            <p:nvPr/>
          </p:nvSpPr>
          <p:spPr>
            <a:xfrm>
              <a:off x="3783596" y="4980070"/>
              <a:ext cx="96375" cy="561136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1" name="rc31"/>
            <p:cNvSpPr/>
            <p:nvPr/>
          </p:nvSpPr>
          <p:spPr>
            <a:xfrm>
              <a:off x="3687221" y="2065248"/>
              <a:ext cx="96375" cy="3475957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2" name="rc32"/>
            <p:cNvSpPr/>
            <p:nvPr/>
          </p:nvSpPr>
          <p:spPr>
            <a:xfrm>
              <a:off x="3997764" y="4552931"/>
              <a:ext cx="96375" cy="988274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3" name="rc33"/>
            <p:cNvSpPr/>
            <p:nvPr/>
          </p:nvSpPr>
          <p:spPr>
            <a:xfrm>
              <a:off x="3901389" y="2104992"/>
              <a:ext cx="96375" cy="3436213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4" name="rc34"/>
            <p:cNvSpPr/>
            <p:nvPr/>
          </p:nvSpPr>
          <p:spPr>
            <a:xfrm>
              <a:off x="4211932" y="4828117"/>
              <a:ext cx="96375" cy="713089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5" name="rc35"/>
            <p:cNvSpPr/>
            <p:nvPr/>
          </p:nvSpPr>
          <p:spPr>
            <a:xfrm>
              <a:off x="4115556" y="2176268"/>
              <a:ext cx="96375" cy="3364937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6" name="rc36"/>
            <p:cNvSpPr/>
            <p:nvPr/>
          </p:nvSpPr>
          <p:spPr>
            <a:xfrm>
              <a:off x="4426100" y="4297111"/>
              <a:ext cx="96375" cy="1244095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" name="rc37"/>
            <p:cNvSpPr/>
            <p:nvPr/>
          </p:nvSpPr>
          <p:spPr>
            <a:xfrm>
              <a:off x="4329724" y="2195441"/>
              <a:ext cx="96375" cy="3345764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8" name="rc38"/>
            <p:cNvSpPr/>
            <p:nvPr/>
          </p:nvSpPr>
          <p:spPr>
            <a:xfrm>
              <a:off x="4640268" y="4810159"/>
              <a:ext cx="96375" cy="731046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9" name="rc39"/>
            <p:cNvSpPr/>
            <p:nvPr/>
          </p:nvSpPr>
          <p:spPr>
            <a:xfrm>
              <a:off x="4543892" y="2119455"/>
              <a:ext cx="96375" cy="3421751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0" name="rc40"/>
            <p:cNvSpPr/>
            <p:nvPr/>
          </p:nvSpPr>
          <p:spPr>
            <a:xfrm>
              <a:off x="4854436" y="4731826"/>
              <a:ext cx="96375" cy="809380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1" name="rc41"/>
            <p:cNvSpPr/>
            <p:nvPr/>
          </p:nvSpPr>
          <p:spPr>
            <a:xfrm>
              <a:off x="4758060" y="2100950"/>
              <a:ext cx="96375" cy="3440256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2" name="rc42"/>
            <p:cNvSpPr/>
            <p:nvPr/>
          </p:nvSpPr>
          <p:spPr>
            <a:xfrm>
              <a:off x="5068604" y="4341096"/>
              <a:ext cx="96375" cy="1200110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3" name="rc43"/>
            <p:cNvSpPr/>
            <p:nvPr/>
          </p:nvSpPr>
          <p:spPr>
            <a:xfrm>
              <a:off x="4972228" y="2308151"/>
              <a:ext cx="96375" cy="3233054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4" name="rc44"/>
            <p:cNvSpPr/>
            <p:nvPr/>
          </p:nvSpPr>
          <p:spPr>
            <a:xfrm>
              <a:off x="5282772" y="4564189"/>
              <a:ext cx="96375" cy="977017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5" name="rc45"/>
            <p:cNvSpPr/>
            <p:nvPr/>
          </p:nvSpPr>
          <p:spPr>
            <a:xfrm>
              <a:off x="5186396" y="2385580"/>
              <a:ext cx="96375" cy="3155625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6" name="rc46"/>
            <p:cNvSpPr/>
            <p:nvPr/>
          </p:nvSpPr>
          <p:spPr>
            <a:xfrm>
              <a:off x="5496939" y="4694648"/>
              <a:ext cx="96375" cy="846557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7" name="rc47"/>
            <p:cNvSpPr/>
            <p:nvPr/>
          </p:nvSpPr>
          <p:spPr>
            <a:xfrm>
              <a:off x="5400564" y="2340883"/>
              <a:ext cx="96375" cy="3200323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8" name="rc48"/>
            <p:cNvSpPr/>
            <p:nvPr/>
          </p:nvSpPr>
          <p:spPr>
            <a:xfrm>
              <a:off x="5711107" y="4702961"/>
              <a:ext cx="96375" cy="838244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9" name="rc49"/>
            <p:cNvSpPr/>
            <p:nvPr/>
          </p:nvSpPr>
          <p:spPr>
            <a:xfrm>
              <a:off x="5614732" y="2440330"/>
              <a:ext cx="96375" cy="3100876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0" name="rc50"/>
            <p:cNvSpPr/>
            <p:nvPr/>
          </p:nvSpPr>
          <p:spPr>
            <a:xfrm>
              <a:off x="5925275" y="4465401"/>
              <a:ext cx="96375" cy="1075804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1" name="rc51"/>
            <p:cNvSpPr/>
            <p:nvPr/>
          </p:nvSpPr>
          <p:spPr>
            <a:xfrm>
              <a:off x="5828900" y="2456126"/>
              <a:ext cx="96375" cy="3085080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2" name="rc52"/>
            <p:cNvSpPr/>
            <p:nvPr/>
          </p:nvSpPr>
          <p:spPr>
            <a:xfrm>
              <a:off x="6139443" y="4674437"/>
              <a:ext cx="96375" cy="866769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3" name="rc53"/>
            <p:cNvSpPr/>
            <p:nvPr/>
          </p:nvSpPr>
          <p:spPr>
            <a:xfrm>
              <a:off x="6043068" y="2440553"/>
              <a:ext cx="96375" cy="3100652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4" name="rc54"/>
            <p:cNvSpPr/>
            <p:nvPr/>
          </p:nvSpPr>
          <p:spPr>
            <a:xfrm>
              <a:off x="6353611" y="4455806"/>
              <a:ext cx="96375" cy="1085399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5" name="rc55"/>
            <p:cNvSpPr/>
            <p:nvPr/>
          </p:nvSpPr>
          <p:spPr>
            <a:xfrm>
              <a:off x="6257236" y="2381713"/>
              <a:ext cx="96375" cy="3159492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6" name="rc56"/>
            <p:cNvSpPr/>
            <p:nvPr/>
          </p:nvSpPr>
          <p:spPr>
            <a:xfrm>
              <a:off x="6567779" y="4357178"/>
              <a:ext cx="96375" cy="1184027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7" name="rc57"/>
            <p:cNvSpPr/>
            <p:nvPr/>
          </p:nvSpPr>
          <p:spPr>
            <a:xfrm>
              <a:off x="6471404" y="2360669"/>
              <a:ext cx="96375" cy="3180536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8" name="rc58"/>
            <p:cNvSpPr/>
            <p:nvPr/>
          </p:nvSpPr>
          <p:spPr>
            <a:xfrm>
              <a:off x="6781947" y="4567815"/>
              <a:ext cx="96375" cy="973390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9" name="rc59"/>
            <p:cNvSpPr/>
            <p:nvPr/>
          </p:nvSpPr>
          <p:spPr>
            <a:xfrm>
              <a:off x="6685571" y="2320826"/>
              <a:ext cx="96375" cy="3220379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0" name="rc60"/>
            <p:cNvSpPr/>
            <p:nvPr/>
          </p:nvSpPr>
          <p:spPr>
            <a:xfrm>
              <a:off x="6996115" y="4423378"/>
              <a:ext cx="96375" cy="1117827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1" name="rc61"/>
            <p:cNvSpPr/>
            <p:nvPr/>
          </p:nvSpPr>
          <p:spPr>
            <a:xfrm>
              <a:off x="6899739" y="2257978"/>
              <a:ext cx="96375" cy="3283227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2" name="pl62"/>
            <p:cNvSpPr/>
            <p:nvPr/>
          </p:nvSpPr>
          <p:spPr>
            <a:xfrm>
              <a:off x="818441" y="1891450"/>
              <a:ext cx="0" cy="3823553"/>
            </a:xfrm>
            <a:custGeom>
              <a:avLst/>
              <a:gdLst/>
              <a:ahLst/>
              <a:cxnLst/>
              <a:rect l="0" t="0" r="0" b="0"/>
              <a:pathLst>
                <a:path h="3823553">
                  <a:moveTo>
                    <a:pt x="0" y="3823553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3" name="tx63"/>
            <p:cNvSpPr/>
            <p:nvPr/>
          </p:nvSpPr>
          <p:spPr>
            <a:xfrm>
              <a:off x="693656" y="5499514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64" name="tx64"/>
            <p:cNvSpPr/>
            <p:nvPr/>
          </p:nvSpPr>
          <p:spPr>
            <a:xfrm>
              <a:off x="693656" y="4625892"/>
              <a:ext cx="62155" cy="80327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65" name="tx65"/>
            <p:cNvSpPr/>
            <p:nvPr/>
          </p:nvSpPr>
          <p:spPr>
            <a:xfrm>
              <a:off x="693656" y="3751234"/>
              <a:ext cx="62155" cy="80000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66" name="tx66"/>
            <p:cNvSpPr/>
            <p:nvPr/>
          </p:nvSpPr>
          <p:spPr>
            <a:xfrm>
              <a:off x="693656" y="2874556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67" name="tx67"/>
            <p:cNvSpPr/>
            <p:nvPr/>
          </p:nvSpPr>
          <p:spPr>
            <a:xfrm>
              <a:off x="693656" y="1999570"/>
              <a:ext cx="62155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68" name="pl68"/>
            <p:cNvSpPr/>
            <p:nvPr/>
          </p:nvSpPr>
          <p:spPr>
            <a:xfrm>
              <a:off x="783647" y="5541206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9" name="pl69"/>
            <p:cNvSpPr/>
            <p:nvPr/>
          </p:nvSpPr>
          <p:spPr>
            <a:xfrm>
              <a:off x="783647" y="4666220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0" name="pl70"/>
            <p:cNvSpPr/>
            <p:nvPr/>
          </p:nvSpPr>
          <p:spPr>
            <a:xfrm>
              <a:off x="783647" y="3791234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1" name="pl71"/>
            <p:cNvSpPr/>
            <p:nvPr/>
          </p:nvSpPr>
          <p:spPr>
            <a:xfrm>
              <a:off x="783647" y="2916248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2" name="pl72"/>
            <p:cNvSpPr/>
            <p:nvPr/>
          </p:nvSpPr>
          <p:spPr>
            <a:xfrm>
              <a:off x="783647" y="2041262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3" name="pl73"/>
            <p:cNvSpPr/>
            <p:nvPr/>
          </p:nvSpPr>
          <p:spPr>
            <a:xfrm>
              <a:off x="818441" y="5715004"/>
              <a:ext cx="6572813" cy="0"/>
            </a:xfrm>
            <a:custGeom>
              <a:avLst/>
              <a:gdLst/>
              <a:ahLst/>
              <a:cxnLst/>
              <a:rect l="0" t="0" r="0" b="0"/>
              <a:pathLst>
                <a:path w="6572813">
                  <a:moveTo>
                    <a:pt x="0" y="0"/>
                  </a:moveTo>
                  <a:lnTo>
                    <a:pt x="6572813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4" name="pl74"/>
            <p:cNvSpPr/>
            <p:nvPr/>
          </p:nvSpPr>
          <p:spPr>
            <a:xfrm>
              <a:off x="1213581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5" name="pl75"/>
            <p:cNvSpPr/>
            <p:nvPr/>
          </p:nvSpPr>
          <p:spPr>
            <a:xfrm>
              <a:off x="3355260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6" name="pl76"/>
            <p:cNvSpPr/>
            <p:nvPr/>
          </p:nvSpPr>
          <p:spPr>
            <a:xfrm>
              <a:off x="5496939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7" name="tx77"/>
            <p:cNvSpPr/>
            <p:nvPr/>
          </p:nvSpPr>
          <p:spPr>
            <a:xfrm>
              <a:off x="1089270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1990</a:t>
              </a:r>
            </a:p>
          </p:txBody>
        </p:sp>
        <p:sp>
          <p:nvSpPr>
            <p:cNvPr id="78" name="tx78"/>
            <p:cNvSpPr/>
            <p:nvPr/>
          </p:nvSpPr>
          <p:spPr>
            <a:xfrm>
              <a:off x="3230949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2000</a:t>
              </a:r>
            </a:p>
          </p:txBody>
        </p:sp>
        <p:sp>
          <p:nvSpPr>
            <p:cNvPr id="79" name="tx79"/>
            <p:cNvSpPr/>
            <p:nvPr/>
          </p:nvSpPr>
          <p:spPr>
            <a:xfrm>
              <a:off x="5372628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2010</a:t>
              </a:r>
            </a:p>
          </p:txBody>
        </p:sp>
        <p:sp>
          <p:nvSpPr>
            <p:cNvPr id="80" name="tx80"/>
            <p:cNvSpPr/>
            <p:nvPr/>
          </p:nvSpPr>
          <p:spPr>
            <a:xfrm>
              <a:off x="4031076" y="5922318"/>
              <a:ext cx="147544" cy="10218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év</a:t>
              </a:r>
            </a:p>
          </p:txBody>
        </p:sp>
        <p:sp>
          <p:nvSpPr>
            <p:cNvPr id="81" name="tx81"/>
            <p:cNvSpPr/>
            <p:nvPr/>
          </p:nvSpPr>
          <p:spPr>
            <a:xfrm rot="-5400000">
              <a:off x="-1217005" y="3737674"/>
              <a:ext cx="3556483" cy="13110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lekötött szén-dioxid-mennyiség hektáronként (ezer tonna)</a:t>
              </a:r>
            </a:p>
          </p:txBody>
        </p:sp>
        <p:sp>
          <p:nvSpPr>
            <p:cNvPr id="82" name="rc82"/>
            <p:cNvSpPr/>
            <p:nvPr/>
          </p:nvSpPr>
          <p:spPr>
            <a:xfrm>
              <a:off x="7530433" y="3413351"/>
              <a:ext cx="1086777" cy="779751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3" name="tx83"/>
            <p:cNvSpPr/>
            <p:nvPr/>
          </p:nvSpPr>
          <p:spPr>
            <a:xfrm>
              <a:off x="7600022" y="3470668"/>
              <a:ext cx="349386" cy="128308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Típus</a:t>
              </a:r>
            </a:p>
          </p:txBody>
        </p:sp>
        <p:sp>
          <p:nvSpPr>
            <p:cNvPr id="84" name="rc84"/>
            <p:cNvSpPr/>
            <p:nvPr/>
          </p:nvSpPr>
          <p:spPr>
            <a:xfrm>
              <a:off x="7609022" y="3693602"/>
              <a:ext cx="201455" cy="201455"/>
            </a:xfrm>
            <a:prstGeom prst="rect">
              <a:avLst/>
            </a:prstGeom>
            <a:solidFill>
              <a:srgbClr val="E64B3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5" name="rc85"/>
            <p:cNvSpPr/>
            <p:nvPr/>
          </p:nvSpPr>
          <p:spPr>
            <a:xfrm>
              <a:off x="7609022" y="3913058"/>
              <a:ext cx="201455" cy="201456"/>
            </a:xfrm>
            <a:prstGeom prst="rect">
              <a:avLst/>
            </a:prstGeom>
            <a:solidFill>
              <a:srgbClr val="4DBBD5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6" name="tx86"/>
            <p:cNvSpPr/>
            <p:nvPr/>
          </p:nvSpPr>
          <p:spPr>
            <a:xfrm>
              <a:off x="7889067" y="3731683"/>
              <a:ext cx="658554" cy="1026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Erdőtelepítés</a:t>
              </a:r>
            </a:p>
          </p:txBody>
        </p:sp>
        <p:sp>
          <p:nvSpPr>
            <p:cNvPr id="87" name="tx87"/>
            <p:cNvSpPr/>
            <p:nvPr/>
          </p:nvSpPr>
          <p:spPr>
            <a:xfrm>
              <a:off x="7889067" y="3956323"/>
              <a:ext cx="627340" cy="9746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Összes erdő</a:t>
              </a:r>
            </a:p>
          </p:txBody>
        </p:sp>
        <p:sp>
          <p:nvSpPr>
            <p:cNvPr id="88" name="tx88"/>
            <p:cNvSpPr/>
            <p:nvPr/>
          </p:nvSpPr>
          <p:spPr>
            <a:xfrm>
              <a:off x="818441" y="1633772"/>
              <a:ext cx="4379840" cy="15601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31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19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Az erdőtelepítés és az összes erdő elnyelése hektáronként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p1"/>
          <p:cNvGrpSpPr/>
          <p:nvPr/>
        </p:nvGrpSpPr>
        <p:grpSpPr>
          <a:xfrm>
            <a:off x="457200" y="1600200"/>
            <a:ext cx="8229600" cy="4525962"/>
            <a:chOff x="457200" y="1600200"/>
            <a:chExt cx="8229600" cy="4525962"/>
          </a:xfrm>
        </p:grpSpPr>
        <p:sp>
          <p:nvSpPr>
            <p:cNvPr id="3" name="rc3"/>
            <p:cNvSpPr/>
            <p:nvPr/>
          </p:nvSpPr>
          <p:spPr>
            <a:xfrm>
              <a:off x="457200" y="1600200"/>
              <a:ext cx="8229600" cy="45259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" name="rc4"/>
            <p:cNvSpPr/>
            <p:nvPr/>
          </p:nvSpPr>
          <p:spPr>
            <a:xfrm>
              <a:off x="457200" y="1600200"/>
              <a:ext cx="8229600" cy="45259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" name="rc5"/>
            <p:cNvSpPr/>
            <p:nvPr/>
          </p:nvSpPr>
          <p:spPr>
            <a:xfrm>
              <a:off x="1004908" y="1891450"/>
              <a:ext cx="7612302" cy="382355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" name="pt6"/>
            <p:cNvSpPr/>
            <p:nvPr/>
          </p:nvSpPr>
          <p:spPr>
            <a:xfrm>
              <a:off x="1319321" y="3809809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" name="pt7"/>
            <p:cNvSpPr/>
            <p:nvPr/>
          </p:nvSpPr>
          <p:spPr>
            <a:xfrm>
              <a:off x="1575627" y="4217300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8" name="pt8"/>
            <p:cNvSpPr/>
            <p:nvPr/>
          </p:nvSpPr>
          <p:spPr>
            <a:xfrm>
              <a:off x="1831934" y="3845059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9" name="pt9"/>
            <p:cNvSpPr/>
            <p:nvPr/>
          </p:nvSpPr>
          <p:spPr>
            <a:xfrm>
              <a:off x="2088240" y="2290000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" name="pt10"/>
            <p:cNvSpPr/>
            <p:nvPr/>
          </p:nvSpPr>
          <p:spPr>
            <a:xfrm>
              <a:off x="2344547" y="2033647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" name="pt11"/>
            <p:cNvSpPr/>
            <p:nvPr/>
          </p:nvSpPr>
          <p:spPr>
            <a:xfrm>
              <a:off x="2600853" y="2157221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2" name="pt12"/>
            <p:cNvSpPr/>
            <p:nvPr/>
          </p:nvSpPr>
          <p:spPr>
            <a:xfrm>
              <a:off x="2857159" y="4541685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3" name="pt13"/>
            <p:cNvSpPr/>
            <p:nvPr/>
          </p:nvSpPr>
          <p:spPr>
            <a:xfrm>
              <a:off x="3113466" y="4296922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4" name="pt14"/>
            <p:cNvSpPr/>
            <p:nvPr/>
          </p:nvSpPr>
          <p:spPr>
            <a:xfrm>
              <a:off x="3369772" y="3666560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" name="pt15"/>
            <p:cNvSpPr/>
            <p:nvPr/>
          </p:nvSpPr>
          <p:spPr>
            <a:xfrm>
              <a:off x="3626079" y="5016638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6" name="pt16"/>
            <p:cNvSpPr/>
            <p:nvPr/>
          </p:nvSpPr>
          <p:spPr>
            <a:xfrm>
              <a:off x="3882385" y="5509605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7" name="pt17"/>
            <p:cNvSpPr/>
            <p:nvPr/>
          </p:nvSpPr>
          <p:spPr>
            <a:xfrm>
              <a:off x="4138692" y="4534615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8" name="pt18"/>
            <p:cNvSpPr/>
            <p:nvPr/>
          </p:nvSpPr>
          <p:spPr>
            <a:xfrm>
              <a:off x="4394998" y="4977010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" name="pt19"/>
            <p:cNvSpPr/>
            <p:nvPr/>
          </p:nvSpPr>
          <p:spPr>
            <a:xfrm>
              <a:off x="4651305" y="3501816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" name="pt20"/>
            <p:cNvSpPr/>
            <p:nvPr/>
          </p:nvSpPr>
          <p:spPr>
            <a:xfrm>
              <a:off x="4907611" y="4034427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" name="pt21"/>
            <p:cNvSpPr/>
            <p:nvPr/>
          </p:nvSpPr>
          <p:spPr>
            <a:xfrm>
              <a:off x="5163918" y="2721464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" name="pt22"/>
            <p:cNvSpPr/>
            <p:nvPr/>
          </p:nvSpPr>
          <p:spPr>
            <a:xfrm>
              <a:off x="5420224" y="4086931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" name="pt23"/>
            <p:cNvSpPr/>
            <p:nvPr/>
          </p:nvSpPr>
          <p:spPr>
            <a:xfrm>
              <a:off x="5676531" y="4014376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" name="pt24"/>
            <p:cNvSpPr/>
            <p:nvPr/>
          </p:nvSpPr>
          <p:spPr>
            <a:xfrm>
              <a:off x="5932837" y="3109393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" name="pt25"/>
            <p:cNvSpPr/>
            <p:nvPr/>
          </p:nvSpPr>
          <p:spPr>
            <a:xfrm>
              <a:off x="6189144" y="3629814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" name="pt26"/>
            <p:cNvSpPr/>
            <p:nvPr/>
          </p:nvSpPr>
          <p:spPr>
            <a:xfrm>
              <a:off x="6445450" y="3686024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7" name="pt27"/>
            <p:cNvSpPr/>
            <p:nvPr/>
          </p:nvSpPr>
          <p:spPr>
            <a:xfrm>
              <a:off x="6701757" y="3767280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8" name="pt28"/>
            <p:cNvSpPr/>
            <p:nvPr/>
          </p:nvSpPr>
          <p:spPr>
            <a:xfrm>
              <a:off x="6958063" y="3238649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9" name="pt29"/>
            <p:cNvSpPr/>
            <p:nvPr/>
          </p:nvSpPr>
          <p:spPr>
            <a:xfrm>
              <a:off x="7214370" y="3661197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0" name="pt30"/>
            <p:cNvSpPr/>
            <p:nvPr/>
          </p:nvSpPr>
          <p:spPr>
            <a:xfrm>
              <a:off x="7470676" y="2917834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1" name="pt31"/>
            <p:cNvSpPr/>
            <p:nvPr/>
          </p:nvSpPr>
          <p:spPr>
            <a:xfrm>
              <a:off x="7726983" y="2531154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2" name="pt32"/>
            <p:cNvSpPr/>
            <p:nvPr/>
          </p:nvSpPr>
          <p:spPr>
            <a:xfrm>
              <a:off x="7983289" y="3021368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3" name="pt33"/>
            <p:cNvSpPr/>
            <p:nvPr/>
          </p:nvSpPr>
          <p:spPr>
            <a:xfrm>
              <a:off x="8239595" y="2791575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" name="pl34"/>
            <p:cNvSpPr/>
            <p:nvPr/>
          </p:nvSpPr>
          <p:spPr>
            <a:xfrm>
              <a:off x="1350922" y="2814635"/>
              <a:ext cx="6920274" cy="1817320"/>
            </a:xfrm>
            <a:custGeom>
              <a:avLst/>
              <a:gdLst/>
              <a:ahLst/>
              <a:cxnLst/>
              <a:rect l="0" t="0" r="0" b="0"/>
              <a:pathLst>
                <a:path w="6920274" h="1817320">
                  <a:moveTo>
                    <a:pt x="0" y="490081"/>
                  </a:moveTo>
                  <a:lnTo>
                    <a:pt x="87598" y="514496"/>
                  </a:lnTo>
                  <a:lnTo>
                    <a:pt x="175196" y="539211"/>
                  </a:lnTo>
                  <a:lnTo>
                    <a:pt x="262795" y="564506"/>
                  </a:lnTo>
                  <a:lnTo>
                    <a:pt x="350393" y="590664"/>
                  </a:lnTo>
                  <a:lnTo>
                    <a:pt x="437992" y="617966"/>
                  </a:lnTo>
                  <a:lnTo>
                    <a:pt x="525590" y="646695"/>
                  </a:lnTo>
                  <a:lnTo>
                    <a:pt x="613188" y="677130"/>
                  </a:lnTo>
                  <a:lnTo>
                    <a:pt x="700787" y="709555"/>
                  </a:lnTo>
                  <a:lnTo>
                    <a:pt x="788385" y="744269"/>
                  </a:lnTo>
                  <a:lnTo>
                    <a:pt x="875984" y="781796"/>
                  </a:lnTo>
                  <a:lnTo>
                    <a:pt x="963582" y="821693"/>
                  </a:lnTo>
                  <a:lnTo>
                    <a:pt x="1051180" y="863183"/>
                  </a:lnTo>
                  <a:lnTo>
                    <a:pt x="1138779" y="905489"/>
                  </a:lnTo>
                  <a:lnTo>
                    <a:pt x="1226377" y="947832"/>
                  </a:lnTo>
                  <a:lnTo>
                    <a:pt x="1313976" y="989436"/>
                  </a:lnTo>
                  <a:lnTo>
                    <a:pt x="1401574" y="1029524"/>
                  </a:lnTo>
                  <a:lnTo>
                    <a:pt x="1489173" y="1067318"/>
                  </a:lnTo>
                  <a:lnTo>
                    <a:pt x="1576771" y="1104021"/>
                  </a:lnTo>
                  <a:lnTo>
                    <a:pt x="1664369" y="1153012"/>
                  </a:lnTo>
                  <a:lnTo>
                    <a:pt x="1751968" y="1214374"/>
                  </a:lnTo>
                  <a:lnTo>
                    <a:pt x="1839566" y="1284977"/>
                  </a:lnTo>
                  <a:lnTo>
                    <a:pt x="1927165" y="1361686"/>
                  </a:lnTo>
                  <a:lnTo>
                    <a:pt x="2014763" y="1441370"/>
                  </a:lnTo>
                  <a:lnTo>
                    <a:pt x="2102361" y="1520898"/>
                  </a:lnTo>
                  <a:lnTo>
                    <a:pt x="2189960" y="1597136"/>
                  </a:lnTo>
                  <a:lnTo>
                    <a:pt x="2277558" y="1666953"/>
                  </a:lnTo>
                  <a:lnTo>
                    <a:pt x="2365157" y="1727217"/>
                  </a:lnTo>
                  <a:lnTo>
                    <a:pt x="2452755" y="1774795"/>
                  </a:lnTo>
                  <a:lnTo>
                    <a:pt x="2540354" y="1806556"/>
                  </a:lnTo>
                  <a:lnTo>
                    <a:pt x="2627952" y="1817320"/>
                  </a:lnTo>
                  <a:lnTo>
                    <a:pt x="2715550" y="1803099"/>
                  </a:lnTo>
                  <a:lnTo>
                    <a:pt x="2803149" y="1768943"/>
                  </a:lnTo>
                  <a:lnTo>
                    <a:pt x="2890747" y="1720251"/>
                  </a:lnTo>
                  <a:lnTo>
                    <a:pt x="2978346" y="1662418"/>
                  </a:lnTo>
                  <a:lnTo>
                    <a:pt x="3065944" y="1600841"/>
                  </a:lnTo>
                  <a:lnTo>
                    <a:pt x="3153542" y="1540919"/>
                  </a:lnTo>
                  <a:lnTo>
                    <a:pt x="3241141" y="1488048"/>
                  </a:lnTo>
                  <a:lnTo>
                    <a:pt x="3328739" y="1447625"/>
                  </a:lnTo>
                  <a:lnTo>
                    <a:pt x="3416338" y="1410624"/>
                  </a:lnTo>
                  <a:lnTo>
                    <a:pt x="3503936" y="1363634"/>
                  </a:lnTo>
                  <a:lnTo>
                    <a:pt x="3591535" y="1308692"/>
                  </a:lnTo>
                  <a:lnTo>
                    <a:pt x="3679133" y="1247853"/>
                  </a:lnTo>
                  <a:lnTo>
                    <a:pt x="3766731" y="1183176"/>
                  </a:lnTo>
                  <a:lnTo>
                    <a:pt x="3854330" y="1116718"/>
                  </a:lnTo>
                  <a:lnTo>
                    <a:pt x="3941928" y="1050535"/>
                  </a:lnTo>
                  <a:lnTo>
                    <a:pt x="4029527" y="986684"/>
                  </a:lnTo>
                  <a:lnTo>
                    <a:pt x="4117125" y="927222"/>
                  </a:lnTo>
                  <a:lnTo>
                    <a:pt x="4204723" y="874207"/>
                  </a:lnTo>
                  <a:lnTo>
                    <a:pt x="4292322" y="829694"/>
                  </a:lnTo>
                  <a:lnTo>
                    <a:pt x="4379920" y="795612"/>
                  </a:lnTo>
                  <a:lnTo>
                    <a:pt x="4467519" y="770274"/>
                  </a:lnTo>
                  <a:lnTo>
                    <a:pt x="4555117" y="751066"/>
                  </a:lnTo>
                  <a:lnTo>
                    <a:pt x="4642716" y="736077"/>
                  </a:lnTo>
                  <a:lnTo>
                    <a:pt x="4730314" y="723399"/>
                  </a:lnTo>
                  <a:lnTo>
                    <a:pt x="4817912" y="711120"/>
                  </a:lnTo>
                  <a:lnTo>
                    <a:pt x="4905511" y="697332"/>
                  </a:lnTo>
                  <a:lnTo>
                    <a:pt x="4993109" y="680123"/>
                  </a:lnTo>
                  <a:lnTo>
                    <a:pt x="5080708" y="657585"/>
                  </a:lnTo>
                  <a:lnTo>
                    <a:pt x="5168306" y="628940"/>
                  </a:lnTo>
                  <a:lnTo>
                    <a:pt x="5255904" y="600215"/>
                  </a:lnTo>
                  <a:lnTo>
                    <a:pt x="5343503" y="572398"/>
                  </a:lnTo>
                  <a:lnTo>
                    <a:pt x="5431101" y="545236"/>
                  </a:lnTo>
                  <a:lnTo>
                    <a:pt x="5518700" y="518478"/>
                  </a:lnTo>
                  <a:lnTo>
                    <a:pt x="5606298" y="491873"/>
                  </a:lnTo>
                  <a:lnTo>
                    <a:pt x="5693897" y="465168"/>
                  </a:lnTo>
                  <a:lnTo>
                    <a:pt x="5781495" y="438113"/>
                  </a:lnTo>
                  <a:lnTo>
                    <a:pt x="5869093" y="410454"/>
                  </a:lnTo>
                  <a:lnTo>
                    <a:pt x="5956692" y="381941"/>
                  </a:lnTo>
                  <a:lnTo>
                    <a:pt x="6044290" y="352321"/>
                  </a:lnTo>
                  <a:lnTo>
                    <a:pt x="6131889" y="321343"/>
                  </a:lnTo>
                  <a:lnTo>
                    <a:pt x="6219487" y="288931"/>
                  </a:lnTo>
                  <a:lnTo>
                    <a:pt x="6307085" y="255418"/>
                  </a:lnTo>
                  <a:lnTo>
                    <a:pt x="6394684" y="220929"/>
                  </a:lnTo>
                  <a:lnTo>
                    <a:pt x="6482282" y="185582"/>
                  </a:lnTo>
                  <a:lnTo>
                    <a:pt x="6569881" y="149491"/>
                  </a:lnTo>
                  <a:lnTo>
                    <a:pt x="6657479" y="112771"/>
                  </a:lnTo>
                  <a:lnTo>
                    <a:pt x="6745078" y="75539"/>
                  </a:lnTo>
                  <a:lnTo>
                    <a:pt x="6832676" y="37910"/>
                  </a:lnTo>
                  <a:lnTo>
                    <a:pt x="6920274" y="0"/>
                  </a:lnTo>
                </a:path>
              </a:pathLst>
            </a:custGeom>
            <a:ln w="54202" cap="flat">
              <a:solidFill>
                <a:srgbClr val="3366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5" name="pl35"/>
            <p:cNvSpPr/>
            <p:nvPr/>
          </p:nvSpPr>
          <p:spPr>
            <a:xfrm>
              <a:off x="1004908" y="1891450"/>
              <a:ext cx="0" cy="3823553"/>
            </a:xfrm>
            <a:custGeom>
              <a:avLst/>
              <a:gdLst/>
              <a:ahLst/>
              <a:cxnLst/>
              <a:rect l="0" t="0" r="0" b="0"/>
              <a:pathLst>
                <a:path h="3823553">
                  <a:moveTo>
                    <a:pt x="0" y="3823553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6" name="tx36"/>
            <p:cNvSpPr/>
            <p:nvPr/>
          </p:nvSpPr>
          <p:spPr>
            <a:xfrm>
              <a:off x="693656" y="4556569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2000</a:t>
              </a:r>
            </a:p>
          </p:txBody>
        </p:sp>
        <p:sp>
          <p:nvSpPr>
            <p:cNvPr id="37" name="tx37"/>
            <p:cNvSpPr/>
            <p:nvPr/>
          </p:nvSpPr>
          <p:spPr>
            <a:xfrm>
              <a:off x="693656" y="3350294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4000</a:t>
              </a:r>
            </a:p>
          </p:txBody>
        </p:sp>
        <p:sp>
          <p:nvSpPr>
            <p:cNvPr id="38" name="tx38"/>
            <p:cNvSpPr/>
            <p:nvPr/>
          </p:nvSpPr>
          <p:spPr>
            <a:xfrm>
              <a:off x="693656" y="2144020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6000</a:t>
              </a:r>
            </a:p>
          </p:txBody>
        </p:sp>
        <p:sp>
          <p:nvSpPr>
            <p:cNvPr id="39" name="pl39"/>
            <p:cNvSpPr/>
            <p:nvPr/>
          </p:nvSpPr>
          <p:spPr>
            <a:xfrm>
              <a:off x="970114" y="4598260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0" name="pl40"/>
            <p:cNvSpPr/>
            <p:nvPr/>
          </p:nvSpPr>
          <p:spPr>
            <a:xfrm>
              <a:off x="970114" y="3391986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1" name="pl41"/>
            <p:cNvSpPr/>
            <p:nvPr/>
          </p:nvSpPr>
          <p:spPr>
            <a:xfrm>
              <a:off x="970114" y="2185712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2" name="pl42"/>
            <p:cNvSpPr/>
            <p:nvPr/>
          </p:nvSpPr>
          <p:spPr>
            <a:xfrm>
              <a:off x="1004908" y="5715004"/>
              <a:ext cx="7612302" cy="0"/>
            </a:xfrm>
            <a:custGeom>
              <a:avLst/>
              <a:gdLst/>
              <a:ahLst/>
              <a:cxnLst/>
              <a:rect l="0" t="0" r="0" b="0"/>
              <a:pathLst>
                <a:path w="7612302">
                  <a:moveTo>
                    <a:pt x="0" y="0"/>
                  </a:moveTo>
                  <a:lnTo>
                    <a:pt x="7612302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3" name="pl43"/>
            <p:cNvSpPr/>
            <p:nvPr/>
          </p:nvSpPr>
          <p:spPr>
            <a:xfrm>
              <a:off x="1350922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4" name="pl44"/>
            <p:cNvSpPr/>
            <p:nvPr/>
          </p:nvSpPr>
          <p:spPr>
            <a:xfrm>
              <a:off x="3913987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5" name="pl45"/>
            <p:cNvSpPr/>
            <p:nvPr/>
          </p:nvSpPr>
          <p:spPr>
            <a:xfrm>
              <a:off x="6477051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6" name="tx46"/>
            <p:cNvSpPr/>
            <p:nvPr/>
          </p:nvSpPr>
          <p:spPr>
            <a:xfrm>
              <a:off x="1226611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1990</a:t>
              </a:r>
            </a:p>
          </p:txBody>
        </p:sp>
        <p:sp>
          <p:nvSpPr>
            <p:cNvPr id="47" name="tx47"/>
            <p:cNvSpPr/>
            <p:nvPr/>
          </p:nvSpPr>
          <p:spPr>
            <a:xfrm>
              <a:off x="3789675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2000</a:t>
              </a:r>
            </a:p>
          </p:txBody>
        </p:sp>
        <p:sp>
          <p:nvSpPr>
            <p:cNvPr id="48" name="tx48"/>
            <p:cNvSpPr/>
            <p:nvPr/>
          </p:nvSpPr>
          <p:spPr>
            <a:xfrm>
              <a:off x="6352740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2010</a:t>
              </a:r>
            </a:p>
          </p:txBody>
        </p:sp>
        <p:sp>
          <p:nvSpPr>
            <p:cNvPr id="49" name="tx49"/>
            <p:cNvSpPr/>
            <p:nvPr/>
          </p:nvSpPr>
          <p:spPr>
            <a:xfrm>
              <a:off x="4737287" y="5922318"/>
              <a:ext cx="147544" cy="10218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év</a:t>
              </a:r>
            </a:p>
          </p:txBody>
        </p:sp>
        <p:sp>
          <p:nvSpPr>
            <p:cNvPr id="50" name="tx50"/>
            <p:cNvSpPr/>
            <p:nvPr/>
          </p:nvSpPr>
          <p:spPr>
            <a:xfrm rot="-5400000">
              <a:off x="-793744" y="3737674"/>
              <a:ext cx="2709961" cy="13110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lekötött szén-dioxid-mennyiség (ezer tonna)</a:t>
              </a:r>
            </a:p>
          </p:txBody>
        </p:sp>
        <p:sp>
          <p:nvSpPr>
            <p:cNvPr id="51" name="tx51"/>
            <p:cNvSpPr/>
            <p:nvPr/>
          </p:nvSpPr>
          <p:spPr>
            <a:xfrm>
              <a:off x="1004908" y="1633854"/>
              <a:ext cx="2227041" cy="155934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31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19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Erdeink szén-dioxid-elnyelése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p1"/>
          <p:cNvGrpSpPr/>
          <p:nvPr/>
        </p:nvGrpSpPr>
        <p:grpSpPr>
          <a:xfrm>
            <a:off x="457200" y="1600200"/>
            <a:ext cx="8229600" cy="4525962"/>
            <a:chOff x="457200" y="1600200"/>
            <a:chExt cx="8229600" cy="4525962"/>
          </a:xfrm>
        </p:grpSpPr>
        <p:sp>
          <p:nvSpPr>
            <p:cNvPr id="3" name="rc3"/>
            <p:cNvSpPr/>
            <p:nvPr/>
          </p:nvSpPr>
          <p:spPr>
            <a:xfrm>
              <a:off x="457200" y="1600200"/>
              <a:ext cx="8229600" cy="45259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" name="rc4"/>
            <p:cNvSpPr/>
            <p:nvPr/>
          </p:nvSpPr>
          <p:spPr>
            <a:xfrm>
              <a:off x="457200" y="1600200"/>
              <a:ext cx="8229600" cy="45259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" name="rc5"/>
            <p:cNvSpPr/>
            <p:nvPr/>
          </p:nvSpPr>
          <p:spPr>
            <a:xfrm>
              <a:off x="1004908" y="1891450"/>
              <a:ext cx="7612302" cy="382355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" name="pt6"/>
            <p:cNvSpPr/>
            <p:nvPr/>
          </p:nvSpPr>
          <p:spPr>
            <a:xfrm>
              <a:off x="1517043" y="2958614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" name="pt7"/>
            <p:cNvSpPr/>
            <p:nvPr/>
          </p:nvSpPr>
          <p:spPr>
            <a:xfrm>
              <a:off x="1714765" y="2294321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8" name="pt8"/>
            <p:cNvSpPr/>
            <p:nvPr/>
          </p:nvSpPr>
          <p:spPr>
            <a:xfrm>
              <a:off x="1912487" y="3649599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9" name="pt9"/>
            <p:cNvSpPr/>
            <p:nvPr/>
          </p:nvSpPr>
          <p:spPr>
            <a:xfrm>
              <a:off x="2110209" y="2300566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" name="pt10"/>
            <p:cNvSpPr/>
            <p:nvPr/>
          </p:nvSpPr>
          <p:spPr>
            <a:xfrm>
              <a:off x="2307931" y="3245722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" name="pt11"/>
            <p:cNvSpPr/>
            <p:nvPr/>
          </p:nvSpPr>
          <p:spPr>
            <a:xfrm>
              <a:off x="2505653" y="3187596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2" name="pt12"/>
            <p:cNvSpPr/>
            <p:nvPr/>
          </p:nvSpPr>
          <p:spPr>
            <a:xfrm>
              <a:off x="2703376" y="3469376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3" name="pt13"/>
            <p:cNvSpPr/>
            <p:nvPr/>
          </p:nvSpPr>
          <p:spPr>
            <a:xfrm>
              <a:off x="2901098" y="3603375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4" name="pt14"/>
            <p:cNvSpPr/>
            <p:nvPr/>
          </p:nvSpPr>
          <p:spPr>
            <a:xfrm>
              <a:off x="3098820" y="2544150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" name="pt15"/>
            <p:cNvSpPr/>
            <p:nvPr/>
          </p:nvSpPr>
          <p:spPr>
            <a:xfrm>
              <a:off x="3296542" y="3043526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6" name="pt16"/>
            <p:cNvSpPr/>
            <p:nvPr/>
          </p:nvSpPr>
          <p:spPr>
            <a:xfrm>
              <a:off x="3494264" y="3072495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7" name="pt17"/>
            <p:cNvSpPr/>
            <p:nvPr/>
          </p:nvSpPr>
          <p:spPr>
            <a:xfrm>
              <a:off x="3691986" y="3647768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8" name="pt18"/>
            <p:cNvSpPr/>
            <p:nvPr/>
          </p:nvSpPr>
          <p:spPr>
            <a:xfrm>
              <a:off x="3889708" y="4102845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" name="pt19"/>
            <p:cNvSpPr/>
            <p:nvPr/>
          </p:nvSpPr>
          <p:spPr>
            <a:xfrm>
              <a:off x="4087431" y="4428007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" name="pt20"/>
            <p:cNvSpPr/>
            <p:nvPr/>
          </p:nvSpPr>
          <p:spPr>
            <a:xfrm>
              <a:off x="4285153" y="2033647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" name="pt21"/>
            <p:cNvSpPr/>
            <p:nvPr/>
          </p:nvSpPr>
          <p:spPr>
            <a:xfrm>
              <a:off x="4482875" y="3673708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" name="pt22"/>
            <p:cNvSpPr/>
            <p:nvPr/>
          </p:nvSpPr>
          <p:spPr>
            <a:xfrm>
              <a:off x="4680597" y="3120033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" name="pt23"/>
            <p:cNvSpPr/>
            <p:nvPr/>
          </p:nvSpPr>
          <p:spPr>
            <a:xfrm>
              <a:off x="4878319" y="4374060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" name="pt24"/>
            <p:cNvSpPr/>
            <p:nvPr/>
          </p:nvSpPr>
          <p:spPr>
            <a:xfrm>
              <a:off x="5076041" y="4917946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" name="pt25"/>
            <p:cNvSpPr/>
            <p:nvPr/>
          </p:nvSpPr>
          <p:spPr>
            <a:xfrm>
              <a:off x="5273763" y="3843368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" name="pt26"/>
            <p:cNvSpPr/>
            <p:nvPr/>
          </p:nvSpPr>
          <p:spPr>
            <a:xfrm>
              <a:off x="5471486" y="4445097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7" name="pt27"/>
            <p:cNvSpPr/>
            <p:nvPr/>
          </p:nvSpPr>
          <p:spPr>
            <a:xfrm>
              <a:off x="5669208" y="4188860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8" name="pt28"/>
            <p:cNvSpPr/>
            <p:nvPr/>
          </p:nvSpPr>
          <p:spPr>
            <a:xfrm>
              <a:off x="5866930" y="3733266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9" name="pt29"/>
            <p:cNvSpPr/>
            <p:nvPr/>
          </p:nvSpPr>
          <p:spPr>
            <a:xfrm>
              <a:off x="6064652" y="4290651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0" name="pt30"/>
            <p:cNvSpPr/>
            <p:nvPr/>
          </p:nvSpPr>
          <p:spPr>
            <a:xfrm>
              <a:off x="6262374" y="4315230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1" name="pt31"/>
            <p:cNvSpPr/>
            <p:nvPr/>
          </p:nvSpPr>
          <p:spPr>
            <a:xfrm>
              <a:off x="6460096" y="5044879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2" name="pt32"/>
            <p:cNvSpPr/>
            <p:nvPr/>
          </p:nvSpPr>
          <p:spPr>
            <a:xfrm>
              <a:off x="6657818" y="3885201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3" name="pt33"/>
            <p:cNvSpPr/>
            <p:nvPr/>
          </p:nvSpPr>
          <p:spPr>
            <a:xfrm>
              <a:off x="6855540" y="5041545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" name="pt34"/>
            <p:cNvSpPr/>
            <p:nvPr/>
          </p:nvSpPr>
          <p:spPr>
            <a:xfrm>
              <a:off x="7053263" y="4757794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5" name="pt35"/>
            <p:cNvSpPr/>
            <p:nvPr/>
          </p:nvSpPr>
          <p:spPr>
            <a:xfrm>
              <a:off x="7250985" y="4384788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6" name="pt36"/>
            <p:cNvSpPr/>
            <p:nvPr/>
          </p:nvSpPr>
          <p:spPr>
            <a:xfrm>
              <a:off x="7448707" y="4598934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7" name="pt37"/>
            <p:cNvSpPr/>
            <p:nvPr/>
          </p:nvSpPr>
          <p:spPr>
            <a:xfrm>
              <a:off x="7646429" y="5509605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8" name="pt38"/>
            <p:cNvSpPr/>
            <p:nvPr/>
          </p:nvSpPr>
          <p:spPr>
            <a:xfrm>
              <a:off x="7844151" y="4513811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9" name="pt39"/>
            <p:cNvSpPr/>
            <p:nvPr/>
          </p:nvSpPr>
          <p:spPr>
            <a:xfrm>
              <a:off x="8041873" y="5440022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0" name="pt40"/>
            <p:cNvSpPr/>
            <p:nvPr/>
          </p:nvSpPr>
          <p:spPr>
            <a:xfrm>
              <a:off x="8239595" y="4112634"/>
              <a:ext cx="63202" cy="63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1" name="pl41"/>
            <p:cNvSpPr/>
            <p:nvPr/>
          </p:nvSpPr>
          <p:spPr>
            <a:xfrm>
              <a:off x="1548644" y="2869713"/>
              <a:ext cx="6722552" cy="1953386"/>
            </a:xfrm>
            <a:custGeom>
              <a:avLst/>
              <a:gdLst/>
              <a:ahLst/>
              <a:cxnLst/>
              <a:rect l="0" t="0" r="0" b="0"/>
              <a:pathLst>
                <a:path w="6722552" h="1953386">
                  <a:moveTo>
                    <a:pt x="0" y="0"/>
                  </a:moveTo>
                  <a:lnTo>
                    <a:pt x="85095" y="16785"/>
                  </a:lnTo>
                  <a:lnTo>
                    <a:pt x="170191" y="34038"/>
                  </a:lnTo>
                  <a:lnTo>
                    <a:pt x="255286" y="51740"/>
                  </a:lnTo>
                  <a:lnTo>
                    <a:pt x="340382" y="69874"/>
                  </a:lnTo>
                  <a:lnTo>
                    <a:pt x="425478" y="88420"/>
                  </a:lnTo>
                  <a:lnTo>
                    <a:pt x="510573" y="107362"/>
                  </a:lnTo>
                  <a:lnTo>
                    <a:pt x="595669" y="126682"/>
                  </a:lnTo>
                  <a:lnTo>
                    <a:pt x="680764" y="146361"/>
                  </a:lnTo>
                  <a:lnTo>
                    <a:pt x="765860" y="166381"/>
                  </a:lnTo>
                  <a:lnTo>
                    <a:pt x="850956" y="186714"/>
                  </a:lnTo>
                  <a:lnTo>
                    <a:pt x="936051" y="207346"/>
                  </a:lnTo>
                  <a:lnTo>
                    <a:pt x="1021147" y="228330"/>
                  </a:lnTo>
                  <a:lnTo>
                    <a:pt x="1106242" y="249724"/>
                  </a:lnTo>
                  <a:lnTo>
                    <a:pt x="1191338" y="271583"/>
                  </a:lnTo>
                  <a:lnTo>
                    <a:pt x="1276434" y="293965"/>
                  </a:lnTo>
                  <a:lnTo>
                    <a:pt x="1361529" y="316926"/>
                  </a:lnTo>
                  <a:lnTo>
                    <a:pt x="1446625" y="340522"/>
                  </a:lnTo>
                  <a:lnTo>
                    <a:pt x="1531720" y="364811"/>
                  </a:lnTo>
                  <a:lnTo>
                    <a:pt x="1616816" y="389789"/>
                  </a:lnTo>
                  <a:lnTo>
                    <a:pt x="1701912" y="415004"/>
                  </a:lnTo>
                  <a:lnTo>
                    <a:pt x="1787007" y="440418"/>
                  </a:lnTo>
                  <a:lnTo>
                    <a:pt x="1872103" y="466116"/>
                  </a:lnTo>
                  <a:lnTo>
                    <a:pt x="1957198" y="492183"/>
                  </a:lnTo>
                  <a:lnTo>
                    <a:pt x="2042294" y="518704"/>
                  </a:lnTo>
                  <a:lnTo>
                    <a:pt x="2127390" y="545764"/>
                  </a:lnTo>
                  <a:lnTo>
                    <a:pt x="2212485" y="573447"/>
                  </a:lnTo>
                  <a:lnTo>
                    <a:pt x="2297581" y="601839"/>
                  </a:lnTo>
                  <a:lnTo>
                    <a:pt x="2382676" y="631025"/>
                  </a:lnTo>
                  <a:lnTo>
                    <a:pt x="2467772" y="661089"/>
                  </a:lnTo>
                  <a:lnTo>
                    <a:pt x="2552868" y="692117"/>
                  </a:lnTo>
                  <a:lnTo>
                    <a:pt x="2637963" y="725068"/>
                  </a:lnTo>
                  <a:lnTo>
                    <a:pt x="2723059" y="761380"/>
                  </a:lnTo>
                  <a:lnTo>
                    <a:pt x="2808154" y="800290"/>
                  </a:lnTo>
                  <a:lnTo>
                    <a:pt x="2893250" y="840971"/>
                  </a:lnTo>
                  <a:lnTo>
                    <a:pt x="2978346" y="882593"/>
                  </a:lnTo>
                  <a:lnTo>
                    <a:pt x="3063441" y="924331"/>
                  </a:lnTo>
                  <a:lnTo>
                    <a:pt x="3148537" y="965356"/>
                  </a:lnTo>
                  <a:lnTo>
                    <a:pt x="3233632" y="1004839"/>
                  </a:lnTo>
                  <a:lnTo>
                    <a:pt x="3318728" y="1041954"/>
                  </a:lnTo>
                  <a:lnTo>
                    <a:pt x="3403824" y="1076398"/>
                  </a:lnTo>
                  <a:lnTo>
                    <a:pt x="3488919" y="1110771"/>
                  </a:lnTo>
                  <a:lnTo>
                    <a:pt x="3574015" y="1145446"/>
                  </a:lnTo>
                  <a:lnTo>
                    <a:pt x="3659110" y="1180301"/>
                  </a:lnTo>
                  <a:lnTo>
                    <a:pt x="3744206" y="1215216"/>
                  </a:lnTo>
                  <a:lnTo>
                    <a:pt x="3829302" y="1250068"/>
                  </a:lnTo>
                  <a:lnTo>
                    <a:pt x="3914397" y="1284734"/>
                  </a:lnTo>
                  <a:lnTo>
                    <a:pt x="3999493" y="1319094"/>
                  </a:lnTo>
                  <a:lnTo>
                    <a:pt x="4084589" y="1353025"/>
                  </a:lnTo>
                  <a:lnTo>
                    <a:pt x="4169684" y="1386404"/>
                  </a:lnTo>
                  <a:lnTo>
                    <a:pt x="4254780" y="1419111"/>
                  </a:lnTo>
                  <a:lnTo>
                    <a:pt x="4339875" y="1451024"/>
                  </a:lnTo>
                  <a:lnTo>
                    <a:pt x="4424971" y="1482663"/>
                  </a:lnTo>
                  <a:lnTo>
                    <a:pt x="4510067" y="1514759"/>
                  </a:lnTo>
                  <a:lnTo>
                    <a:pt x="4595162" y="1546951"/>
                  </a:lnTo>
                  <a:lnTo>
                    <a:pt x="4680258" y="1578868"/>
                  </a:lnTo>
                  <a:lnTo>
                    <a:pt x="4765353" y="1610138"/>
                  </a:lnTo>
                  <a:lnTo>
                    <a:pt x="4850449" y="1640388"/>
                  </a:lnTo>
                  <a:lnTo>
                    <a:pt x="4935545" y="1669248"/>
                  </a:lnTo>
                  <a:lnTo>
                    <a:pt x="5020640" y="1696344"/>
                  </a:lnTo>
                  <a:lnTo>
                    <a:pt x="5105736" y="1721305"/>
                  </a:lnTo>
                  <a:lnTo>
                    <a:pt x="5190831" y="1744058"/>
                  </a:lnTo>
                  <a:lnTo>
                    <a:pt x="5275927" y="1765654"/>
                  </a:lnTo>
                  <a:lnTo>
                    <a:pt x="5361023" y="1786196"/>
                  </a:lnTo>
                  <a:lnTo>
                    <a:pt x="5446118" y="1805653"/>
                  </a:lnTo>
                  <a:lnTo>
                    <a:pt x="5531214" y="1823992"/>
                  </a:lnTo>
                  <a:lnTo>
                    <a:pt x="5616309" y="1841181"/>
                  </a:lnTo>
                  <a:lnTo>
                    <a:pt x="5701405" y="1857186"/>
                  </a:lnTo>
                  <a:lnTo>
                    <a:pt x="5786501" y="1871976"/>
                  </a:lnTo>
                  <a:lnTo>
                    <a:pt x="5871596" y="1885518"/>
                  </a:lnTo>
                  <a:lnTo>
                    <a:pt x="5956692" y="1897782"/>
                  </a:lnTo>
                  <a:lnTo>
                    <a:pt x="6041787" y="1908782"/>
                  </a:lnTo>
                  <a:lnTo>
                    <a:pt x="6126883" y="1918541"/>
                  </a:lnTo>
                  <a:lnTo>
                    <a:pt x="6211979" y="1927073"/>
                  </a:lnTo>
                  <a:lnTo>
                    <a:pt x="6297074" y="1934396"/>
                  </a:lnTo>
                  <a:lnTo>
                    <a:pt x="6382170" y="1940523"/>
                  </a:lnTo>
                  <a:lnTo>
                    <a:pt x="6467265" y="1945471"/>
                  </a:lnTo>
                  <a:lnTo>
                    <a:pt x="6552361" y="1949253"/>
                  </a:lnTo>
                  <a:lnTo>
                    <a:pt x="6637457" y="1951887"/>
                  </a:lnTo>
                  <a:lnTo>
                    <a:pt x="6722552" y="1953386"/>
                  </a:lnTo>
                </a:path>
              </a:pathLst>
            </a:custGeom>
            <a:ln w="54202" cap="flat">
              <a:solidFill>
                <a:srgbClr val="3366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2" name="pl42"/>
            <p:cNvSpPr/>
            <p:nvPr/>
          </p:nvSpPr>
          <p:spPr>
            <a:xfrm>
              <a:off x="1004908" y="1891450"/>
              <a:ext cx="0" cy="3823553"/>
            </a:xfrm>
            <a:custGeom>
              <a:avLst/>
              <a:gdLst/>
              <a:ahLst/>
              <a:cxnLst/>
              <a:rect l="0" t="0" r="0" b="0"/>
              <a:pathLst>
                <a:path h="3823553">
                  <a:moveTo>
                    <a:pt x="0" y="3823553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3" name="tx43"/>
            <p:cNvSpPr/>
            <p:nvPr/>
          </p:nvSpPr>
          <p:spPr>
            <a:xfrm>
              <a:off x="693656" y="5448525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2400</a:t>
              </a:r>
            </a:p>
          </p:txBody>
        </p:sp>
        <p:sp>
          <p:nvSpPr>
            <p:cNvPr id="44" name="tx44"/>
            <p:cNvSpPr/>
            <p:nvPr/>
          </p:nvSpPr>
          <p:spPr>
            <a:xfrm>
              <a:off x="693656" y="4509496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2800</a:t>
              </a:r>
            </a:p>
          </p:txBody>
        </p:sp>
        <p:sp>
          <p:nvSpPr>
            <p:cNvPr id="45" name="tx45"/>
            <p:cNvSpPr/>
            <p:nvPr/>
          </p:nvSpPr>
          <p:spPr>
            <a:xfrm>
              <a:off x="693656" y="3570412"/>
              <a:ext cx="248622" cy="817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3200</a:t>
              </a:r>
            </a:p>
          </p:txBody>
        </p:sp>
        <p:sp>
          <p:nvSpPr>
            <p:cNvPr id="46" name="tx46"/>
            <p:cNvSpPr/>
            <p:nvPr/>
          </p:nvSpPr>
          <p:spPr>
            <a:xfrm>
              <a:off x="693656" y="2631382"/>
              <a:ext cx="248622" cy="817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3600</a:t>
              </a:r>
            </a:p>
          </p:txBody>
        </p:sp>
        <p:sp>
          <p:nvSpPr>
            <p:cNvPr id="47" name="pl47"/>
            <p:cNvSpPr/>
            <p:nvPr/>
          </p:nvSpPr>
          <p:spPr>
            <a:xfrm>
              <a:off x="970114" y="5490217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8" name="pl48"/>
            <p:cNvSpPr/>
            <p:nvPr/>
          </p:nvSpPr>
          <p:spPr>
            <a:xfrm>
              <a:off x="970114" y="4551187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9" name="pl49"/>
            <p:cNvSpPr/>
            <p:nvPr/>
          </p:nvSpPr>
          <p:spPr>
            <a:xfrm>
              <a:off x="970114" y="3612158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0" name="pl50"/>
            <p:cNvSpPr/>
            <p:nvPr/>
          </p:nvSpPr>
          <p:spPr>
            <a:xfrm>
              <a:off x="970114" y="2673129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" name="pl51"/>
            <p:cNvSpPr/>
            <p:nvPr/>
          </p:nvSpPr>
          <p:spPr>
            <a:xfrm>
              <a:off x="1004908" y="5715004"/>
              <a:ext cx="7612302" cy="0"/>
            </a:xfrm>
            <a:custGeom>
              <a:avLst/>
              <a:gdLst/>
              <a:ahLst/>
              <a:cxnLst/>
              <a:rect l="0" t="0" r="0" b="0"/>
              <a:pathLst>
                <a:path w="7612302">
                  <a:moveTo>
                    <a:pt x="0" y="0"/>
                  </a:moveTo>
                  <a:lnTo>
                    <a:pt x="7612302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2" name="pl52"/>
            <p:cNvSpPr/>
            <p:nvPr/>
          </p:nvSpPr>
          <p:spPr>
            <a:xfrm>
              <a:off x="2339533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3" name="pl53"/>
            <p:cNvSpPr/>
            <p:nvPr/>
          </p:nvSpPr>
          <p:spPr>
            <a:xfrm>
              <a:off x="4316754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4" name="pl54"/>
            <p:cNvSpPr/>
            <p:nvPr/>
          </p:nvSpPr>
          <p:spPr>
            <a:xfrm>
              <a:off x="6293975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5" name="pl55"/>
            <p:cNvSpPr/>
            <p:nvPr/>
          </p:nvSpPr>
          <p:spPr>
            <a:xfrm>
              <a:off x="8271197" y="5715004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6" name="tx56"/>
            <p:cNvSpPr/>
            <p:nvPr/>
          </p:nvSpPr>
          <p:spPr>
            <a:xfrm>
              <a:off x="2215221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2020</a:t>
              </a:r>
            </a:p>
          </p:txBody>
        </p:sp>
        <p:sp>
          <p:nvSpPr>
            <p:cNvPr id="57" name="tx57"/>
            <p:cNvSpPr/>
            <p:nvPr/>
          </p:nvSpPr>
          <p:spPr>
            <a:xfrm>
              <a:off x="4192443" y="5775888"/>
              <a:ext cx="248622" cy="8174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2030</a:t>
              </a:r>
            </a:p>
          </p:txBody>
        </p:sp>
        <p:sp>
          <p:nvSpPr>
            <p:cNvPr id="58" name="tx58"/>
            <p:cNvSpPr/>
            <p:nvPr/>
          </p:nvSpPr>
          <p:spPr>
            <a:xfrm>
              <a:off x="6169664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2040</a:t>
              </a:r>
            </a:p>
          </p:txBody>
        </p:sp>
        <p:sp>
          <p:nvSpPr>
            <p:cNvPr id="59" name="tx59"/>
            <p:cNvSpPr/>
            <p:nvPr/>
          </p:nvSpPr>
          <p:spPr>
            <a:xfrm>
              <a:off x="8146886" y="5775942"/>
              <a:ext cx="248622" cy="81691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2050</a:t>
              </a:r>
            </a:p>
          </p:txBody>
        </p:sp>
        <p:sp>
          <p:nvSpPr>
            <p:cNvPr id="60" name="tx60"/>
            <p:cNvSpPr/>
            <p:nvPr/>
          </p:nvSpPr>
          <p:spPr>
            <a:xfrm>
              <a:off x="4737287" y="5922318"/>
              <a:ext cx="147544" cy="10218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év</a:t>
              </a:r>
            </a:p>
          </p:txBody>
        </p:sp>
        <p:sp>
          <p:nvSpPr>
            <p:cNvPr id="61" name="tx61"/>
            <p:cNvSpPr/>
            <p:nvPr/>
          </p:nvSpPr>
          <p:spPr>
            <a:xfrm rot="-5400000">
              <a:off x="-793744" y="3737674"/>
              <a:ext cx="2709961" cy="13110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lekötött szén-dioxid-mennyiség (ezer tonna)</a:t>
              </a:r>
            </a:p>
          </p:txBody>
        </p:sp>
        <p:sp>
          <p:nvSpPr>
            <p:cNvPr id="62" name="tx62"/>
            <p:cNvSpPr/>
            <p:nvPr/>
          </p:nvSpPr>
          <p:spPr>
            <a:xfrm>
              <a:off x="1004908" y="1633772"/>
              <a:ext cx="3801940" cy="156016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31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19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Erdeink modellezett jövőbeni szén-dioxid-elnyelése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851648" cy="504056"/>
          </a:xfrm>
        </p:spPr>
        <p:txBody>
          <a:bodyPr>
            <a:normAutofit fontScale="90000"/>
          </a:bodyPr>
          <a:lstStyle/>
          <a:p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683568" y="1052736"/>
            <a:ext cx="7854696" cy="5400600"/>
          </a:xfrm>
        </p:spPr>
        <p:txBody>
          <a:bodyPr>
            <a:normAutofit/>
          </a:bodyPr>
          <a:lstStyle/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r>
              <a:rPr lang="hu-HU" sz="2400" b="1" u="sng" dirty="0" smtClean="0">
                <a:latin typeface="Bookman Old Style" pitchFamily="18" charset="0"/>
              </a:rPr>
              <a:t>Gazdálkodás</a:t>
            </a:r>
          </a:p>
          <a:p>
            <a:pPr algn="l"/>
            <a:endParaRPr lang="hu-HU" sz="2400" b="1" u="sng" dirty="0" smtClean="0">
              <a:latin typeface="Bookman Old Style" pitchFamily="18" charset="0"/>
            </a:endParaRP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- 95 %-ban nem tulajdonosmotivált, használói gazdálkodás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r>
              <a:rPr lang="hu-HU" sz="2000" dirty="0" smtClean="0">
                <a:latin typeface="Bookman Old Style" pitchFamily="18" charset="0"/>
              </a:rPr>
              <a:t>- változatlan  „gazdátlanság”;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r>
              <a:rPr lang="hu-HU" sz="2000" dirty="0" smtClean="0">
                <a:latin typeface="Bookman Old Style" pitchFamily="18" charset="0"/>
              </a:rPr>
              <a:t>- változó- romló piac, munkaerőhiány, szűkülő fahasználati 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  lehetőségek (tartalékok elfogytak) szükségszerű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r>
              <a:rPr lang="hu-HU" sz="2000" dirty="0" smtClean="0">
                <a:latin typeface="Bookman Old Style" pitchFamily="18" charset="0"/>
              </a:rPr>
              <a:t>  módszerváltás a technológiában (ültetvények – örökerdők),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r>
              <a:rPr lang="hu-HU" sz="2000" dirty="0" smtClean="0">
                <a:latin typeface="Bookman Old Style" pitchFamily="18" charset="0"/>
              </a:rPr>
              <a:t> csökkenő nyereségesség;</a:t>
            </a:r>
          </a:p>
          <a:p>
            <a:pPr algn="l"/>
            <a:r>
              <a:rPr lang="hu-HU" sz="2000" dirty="0" smtClean="0">
                <a:latin typeface="Bookman Old Style" pitchFamily="18" charset="0"/>
              </a:rPr>
              <a:t> </a:t>
            </a:r>
            <a:r>
              <a:rPr lang="hu-HU" sz="2000" dirty="0" smtClean="0">
                <a:latin typeface="Bookman Old Style" pitchFamily="18" charset="0"/>
              </a:rPr>
              <a:t>- kincsképző, tartalékoló funkció erősödése ;	</a:t>
            </a:r>
            <a:endParaRPr lang="hu-HU" sz="20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348</Words>
  <Application>Microsoft Office PowerPoint</Application>
  <PresentationFormat>Diavetítés a képernyőre (4:3 oldalarány)</PresentationFormat>
  <Paragraphs>193</Paragraphs>
  <Slides>11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2" baseType="lpstr">
      <vt:lpstr>Áramlás</vt:lpstr>
      <vt:lpstr>       KAP tervezés  Erdészeti ágazat az Erdészeti Hatóság szemével</vt:lpstr>
      <vt:lpstr>ERDŐ</vt:lpstr>
      <vt:lpstr>3. dia</vt:lpstr>
      <vt:lpstr>4. dia</vt:lpstr>
      <vt:lpstr>5. dia</vt:lpstr>
      <vt:lpstr>6. dia</vt:lpstr>
      <vt:lpstr>7. dia</vt:lpstr>
      <vt:lpstr>8. dia</vt:lpstr>
      <vt:lpstr>9. dia</vt:lpstr>
      <vt:lpstr>10. dia</vt:lpstr>
      <vt:lpstr>11. dia</vt:lpstr>
    </vt:vector>
  </TitlesOfParts>
  <Company>NÉBIH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Erdészeti ágazat az Erdészeti Hatóság szemével</dc:title>
  <dc:creator>Angyal Ilona</dc:creator>
  <cp:lastModifiedBy>Angyal Ilona</cp:lastModifiedBy>
  <cp:revision>14</cp:revision>
  <dcterms:created xsi:type="dcterms:W3CDTF">2019-12-11T17:38:23Z</dcterms:created>
  <dcterms:modified xsi:type="dcterms:W3CDTF">2019-12-11T19:19:53Z</dcterms:modified>
</cp:coreProperties>
</file>