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7" r:id="rId3"/>
    <p:sldId id="317" r:id="rId4"/>
    <p:sldId id="318" r:id="rId5"/>
    <p:sldId id="321" r:id="rId6"/>
    <p:sldId id="319" r:id="rId7"/>
    <p:sldId id="320" r:id="rId8"/>
    <p:sldId id="322" r:id="rId9"/>
    <p:sldId id="323" r:id="rId10"/>
    <p:sldId id="324" r:id="rId11"/>
    <p:sldId id="325" r:id="rId12"/>
    <p:sldId id="284" r:id="rId13"/>
    <p:sldId id="285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8000"/>
    <a:srgbClr val="70AC2E"/>
    <a:srgbClr val="75C4FF"/>
    <a:srgbClr val="004C92"/>
    <a:srgbClr val="2597FF"/>
    <a:srgbClr val="004D86"/>
    <a:srgbClr val="41641A"/>
    <a:srgbClr val="3C5C18"/>
    <a:srgbClr val="517D21"/>
    <a:srgbClr val="D096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52" autoAdjust="0"/>
  </p:normalViewPr>
  <p:slideViewPr>
    <p:cSldViewPr>
      <p:cViewPr varScale="1">
        <p:scale>
          <a:sx n="67" d="100"/>
          <a:sy n="67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8841A-3055-4C5E-BBFF-CC5A90F5066B}" type="datetimeFigureOut">
              <a:rPr lang="hu-HU" smtClean="0"/>
              <a:pPr/>
              <a:t>2019.12.12.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AB87A-76E9-4BDF-9FBE-3C6F9812E34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C9ED-01D6-493B-B642-D82F2FFA3195}" type="datetimeFigureOut">
              <a:rPr lang="hu-HU" smtClean="0"/>
              <a:pPr/>
              <a:t>2019.12.12.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28F4D-BE7B-4405-B0B5-55A0B237C76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497935"/>
            <a:ext cx="8093366" cy="122164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719575"/>
            <a:ext cx="8093366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9336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2207360"/>
            <a:ext cx="8093365" cy="4123035"/>
          </a:xfrm>
        </p:spPr>
        <p:txBody>
          <a:bodyPr/>
          <a:lstStyle>
            <a:lvl1pPr algn="l">
              <a:defRPr sz="2800">
                <a:solidFill>
                  <a:srgbClr val="002060"/>
                </a:solidFill>
              </a:defRPr>
            </a:lvl1pPr>
            <a:lvl2pPr algn="l">
              <a:defRPr>
                <a:solidFill>
                  <a:srgbClr val="002060"/>
                </a:solidFill>
              </a:defRPr>
            </a:lvl2pPr>
            <a:lvl3pPr algn="l">
              <a:defRPr>
                <a:solidFill>
                  <a:srgbClr val="002060"/>
                </a:solidFill>
              </a:defRPr>
            </a:lvl3pPr>
            <a:lvl4pPr algn="l">
              <a:defRPr>
                <a:solidFill>
                  <a:srgbClr val="002060"/>
                </a:solidFill>
              </a:defRPr>
            </a:lvl4pPr>
            <a:lvl5pPr algn="l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671901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443835"/>
            <a:ext cx="671901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9" y="159654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207360"/>
            <a:ext cx="4040188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37223"/>
            <a:ext cx="4040188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837223"/>
            <a:ext cx="4041775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3640" y="3123590"/>
            <a:ext cx="2892245" cy="1068935"/>
          </a:xfrm>
        </p:spPr>
        <p:txBody>
          <a:bodyPr>
            <a:noAutofit/>
          </a:bodyPr>
          <a:lstStyle/>
          <a:p>
            <a:r>
              <a:rPr lang="hu-HU" sz="2400" b="1" dirty="0" smtClean="0">
                <a:solidFill>
                  <a:srgbClr val="75C4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2019.  </a:t>
            </a:r>
          </a:p>
          <a:p>
            <a:r>
              <a:rPr lang="hu-HU" sz="2400" b="1" dirty="0" smtClean="0">
                <a:solidFill>
                  <a:srgbClr val="75C4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december 12.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77410" y="4345230"/>
            <a:ext cx="3817625" cy="763525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lang="hu-HU" sz="500" b="1" dirty="0" smtClean="0">
                <a:solidFill>
                  <a:srgbClr val="0070C0"/>
                </a:solidFill>
                <a:latin typeface="Yu Gothic" pitchFamily="34" charset="-128"/>
                <a:ea typeface="Yu Gothic" pitchFamily="34" charset="-128"/>
                <a:cs typeface="+mj-cs"/>
              </a:rPr>
              <a:t>  </a:t>
            </a:r>
            <a:r>
              <a:rPr lang="hu-HU" sz="2400" b="1" dirty="0" smtClean="0">
                <a:solidFill>
                  <a:srgbClr val="0070C0"/>
                </a:solidFill>
                <a:latin typeface="Yu Gothic" pitchFamily="34" charset="-128"/>
                <a:ea typeface="Yu Gothic" pitchFamily="34" charset="-128"/>
                <a:cs typeface="+mj-cs"/>
              </a:rPr>
              <a:t>Gulyás Levente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lang="hu-HU" sz="2400" b="1" dirty="0" smtClean="0">
                <a:solidFill>
                  <a:srgbClr val="0070C0"/>
                </a:solidFill>
                <a:latin typeface="Yu Gothic" pitchFamily="34" charset="-128"/>
                <a:ea typeface="Yu Gothic" pitchFamily="34" charset="-128"/>
                <a:cs typeface="+mj-cs"/>
              </a:rPr>
              <a:t>Közvetlen Támogatások Főosztálya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lang="en-US" sz="2400" b="1" dirty="0">
              <a:solidFill>
                <a:srgbClr val="0070C0"/>
              </a:solidFill>
              <a:latin typeface="Yu Gothic" pitchFamily="34" charset="-128"/>
              <a:ea typeface="Yu Gothic" pitchFamily="34" charset="-128"/>
              <a:cs typeface="+mj-cs"/>
            </a:endParaRPr>
          </a:p>
        </p:txBody>
      </p:sp>
      <p:sp>
        <p:nvSpPr>
          <p:cNvPr id="11" name="Cím 10"/>
          <p:cNvSpPr>
            <a:spLocks noGrp="1"/>
          </p:cNvSpPr>
          <p:nvPr>
            <p:ph type="ctrTitle"/>
          </p:nvPr>
        </p:nvSpPr>
        <p:spPr>
          <a:xfrm>
            <a:off x="448964" y="5261460"/>
            <a:ext cx="8246071" cy="1221640"/>
          </a:xfrm>
        </p:spPr>
        <p:txBody>
          <a:bodyPr>
            <a:noAutofit/>
          </a:bodyPr>
          <a:lstStyle/>
          <a:p>
            <a:r>
              <a:rPr lang="hu-HU" sz="1600" b="1" dirty="0" smtClean="0">
                <a:solidFill>
                  <a:srgbClr val="0070C0"/>
                </a:solidFill>
                <a:latin typeface="Yu Gothic" pitchFamily="34" charset="-128"/>
                <a:ea typeface="Yu Gothic" pitchFamily="34" charset="-128"/>
              </a:rPr>
              <a:t>  </a:t>
            </a:r>
            <a:r>
              <a:rPr lang="hu-HU" sz="3000" b="1" dirty="0" smtClean="0">
                <a:solidFill>
                  <a:srgbClr val="0070C0"/>
                </a:solidFill>
                <a:latin typeface="Yu Gothic" pitchFamily="34" charset="-128"/>
                <a:ea typeface="Yu Gothic" pitchFamily="34" charset="-128"/>
              </a:rPr>
              <a:t>Támogatási intézkedések és kifizetések normatív erdészeti támogatásoknál</a:t>
            </a:r>
          </a:p>
        </p:txBody>
      </p:sp>
      <p:cxnSp>
        <p:nvCxnSpPr>
          <p:cNvPr id="22" name="Egyenes összekötő 21"/>
          <p:cNvCxnSpPr/>
          <p:nvPr/>
        </p:nvCxnSpPr>
        <p:spPr>
          <a:xfrm>
            <a:off x="5946345" y="5261460"/>
            <a:ext cx="2748690" cy="0"/>
          </a:xfrm>
          <a:prstGeom prst="line">
            <a:avLst/>
          </a:prstGeom>
          <a:ln>
            <a:solidFill>
              <a:schemeClr val="tx2">
                <a:alpha val="4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églalap 22"/>
          <p:cNvSpPr/>
          <p:nvPr/>
        </p:nvSpPr>
        <p:spPr>
          <a:xfrm>
            <a:off x="8236920" y="6635805"/>
            <a:ext cx="907080" cy="222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7" name="Téglalap 26"/>
          <p:cNvSpPr/>
          <p:nvPr/>
        </p:nvSpPr>
        <p:spPr>
          <a:xfrm>
            <a:off x="6251756" y="305409"/>
            <a:ext cx="2434130" cy="833015"/>
          </a:xfrm>
          <a:prstGeom prst="rect">
            <a:avLst/>
          </a:prstGeom>
          <a:blipFill dpi="0" rotWithShape="1">
            <a:blip r:embed="rId3" cstate="print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0" name="Ellipszis 29"/>
          <p:cNvSpPr/>
          <p:nvPr/>
        </p:nvSpPr>
        <p:spPr>
          <a:xfrm>
            <a:off x="2281425" y="833015"/>
            <a:ext cx="3970330" cy="3817625"/>
          </a:xfrm>
          <a:prstGeom prst="ellipse">
            <a:avLst/>
          </a:prstGeom>
          <a:blipFill dpi="0" rotWithShape="1">
            <a:blip r:embed="rId4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2665474"/>
            <a:ext cx="8398775" cy="290139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sz="2400" dirty="0" smtClean="0"/>
              <a:t>2018 április 12. </a:t>
            </a:r>
          </a:p>
          <a:p>
            <a:r>
              <a:rPr lang="hu-HU" sz="2400" dirty="0" smtClean="0"/>
              <a:t>2018 június 7. </a:t>
            </a:r>
          </a:p>
          <a:p>
            <a:pPr lvl="1"/>
            <a:endParaRPr lang="hu-HU" sz="2000" dirty="0" smtClean="0"/>
          </a:p>
          <a:p>
            <a:r>
              <a:rPr lang="hu-HU" sz="2000" i="1" dirty="0" smtClean="0"/>
              <a:t> </a:t>
            </a:r>
            <a:endParaRPr lang="hu-HU" sz="2000" dirty="0"/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49643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0" y="2207360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43555" y="0"/>
            <a:ext cx="8713787" cy="833016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rgbClr val="00589A"/>
                </a:solidFill>
              </a:rPr>
              <a:t>VP Az erdőgazdálkodási potenciálban okozott erdőkárok megelőzése VP5-8.3.1.-17. </a:t>
            </a:r>
            <a:r>
              <a:rPr lang="hu-HU" altLang="hu-HU" b="1" smtClean="0">
                <a:solidFill>
                  <a:srgbClr val="00589A"/>
                </a:solidFill>
              </a:rPr>
              <a:t>Lekötött: </a:t>
            </a:r>
            <a:r>
              <a:rPr lang="hu-HU" altLang="hu-HU" b="1" dirty="0" smtClean="0">
                <a:solidFill>
                  <a:srgbClr val="00589A"/>
                </a:solidFill>
              </a:rPr>
              <a:t>0,2 Mrd Ft.</a:t>
            </a:r>
            <a:endParaRPr lang="hu-HU" altLang="hu-HU" dirty="0" smtClean="0">
              <a:solidFill>
                <a:srgbClr val="00589A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195575" y="1214392"/>
            <a:ext cx="8551480" cy="992967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dirty="0" smtClean="0"/>
              <a:t>A klímaváltozás jelentős és egyre fokozódó abiotikus kockázatokat eredményez. Hazánkban az elmúlt évtizedekben egyre gyakoribb az aszály, amely a tűzveszély növekedésével is együtt jár, így nagyobb figyelmet kell fordítani a tűz megelőzésére is, amely által növelhető az erdőgazdálkodás biztonsága. </a:t>
            </a:r>
            <a:endParaRPr lang="hu-HU" sz="1400" dirty="0"/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59654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75787" y="5787919"/>
            <a:ext cx="2509085" cy="37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1" name="Átellenes sarkain kerekített téglalap 10"/>
          <p:cNvSpPr/>
          <p:nvPr/>
        </p:nvSpPr>
        <p:spPr>
          <a:xfrm>
            <a:off x="296260" y="6177689"/>
            <a:ext cx="8569325" cy="45811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hu-HU" dirty="0" smtClean="0"/>
              <a:t>Jellemző hiba nincs a csekély kérelemszám miatt.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kern="0" dirty="0">
              <a:solidFill>
                <a:schemeClr val="bg1"/>
              </a:solidFill>
            </a:endParaRPr>
          </a:p>
        </p:txBody>
      </p:sp>
      <p:sp>
        <p:nvSpPr>
          <p:cNvPr id="12" name="Átellenes sarkain kerekített téglalap 11"/>
          <p:cNvSpPr/>
          <p:nvPr/>
        </p:nvSpPr>
        <p:spPr>
          <a:xfrm>
            <a:off x="8389625" y="526146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3" name="Átellenes sarkain kerekített téglalap 12"/>
          <p:cNvSpPr/>
          <p:nvPr/>
        </p:nvSpPr>
        <p:spPr>
          <a:xfrm>
            <a:off x="8542330" y="648310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2665474"/>
            <a:ext cx="8398775" cy="290139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sz="2400" dirty="0" smtClean="0"/>
              <a:t>2018 április 12. </a:t>
            </a:r>
          </a:p>
          <a:p>
            <a:r>
              <a:rPr lang="hu-HU" sz="2400" dirty="0" smtClean="0"/>
              <a:t>2018 június 7. </a:t>
            </a:r>
          </a:p>
          <a:p>
            <a:pPr lvl="1"/>
            <a:endParaRPr lang="hu-HU" sz="2000" dirty="0" smtClean="0"/>
          </a:p>
          <a:p>
            <a:r>
              <a:rPr lang="hu-HU" sz="2000" i="1" dirty="0" smtClean="0"/>
              <a:t> </a:t>
            </a:r>
            <a:endParaRPr lang="hu-HU" sz="2000" dirty="0"/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49643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0" y="2207360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43555" y="0"/>
            <a:ext cx="8713787" cy="833016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rgbClr val="00589A"/>
                </a:solidFill>
              </a:rPr>
              <a:t>VP Az erdőgazdálkodási potenciálban okozott erdőkárok megelőzése VP5-8.3.1.-17. </a:t>
            </a:r>
            <a:r>
              <a:rPr lang="hu-HU" altLang="hu-HU" b="1" smtClean="0">
                <a:solidFill>
                  <a:srgbClr val="00589A"/>
                </a:solidFill>
              </a:rPr>
              <a:t>Lekötött: </a:t>
            </a:r>
            <a:r>
              <a:rPr lang="hu-HU" altLang="hu-HU" b="1" dirty="0" smtClean="0">
                <a:solidFill>
                  <a:srgbClr val="00589A"/>
                </a:solidFill>
              </a:rPr>
              <a:t>0,2 Mrd Ft.</a:t>
            </a:r>
            <a:endParaRPr lang="hu-HU" altLang="hu-HU" dirty="0" smtClean="0">
              <a:solidFill>
                <a:srgbClr val="00589A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195575" y="1214392"/>
            <a:ext cx="8551480" cy="992967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dirty="0" smtClean="0"/>
              <a:t>A klímaváltozás jelentős és egyre fokozódó abiotikus kockázatokat eredményez. Hazánkban az elmúlt évtizedekben egyre gyakoribb az aszály, amely a tűzveszély növekedésével is együtt jár, így nagyobb figyelmet kell fordítani a tűz megelőzésére is, amely által növelhető az erdőgazdálkodás biztonsága. </a:t>
            </a:r>
            <a:endParaRPr lang="hu-HU" sz="1400" dirty="0"/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59654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75787" y="5787919"/>
            <a:ext cx="2509085" cy="37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1" name="Átellenes sarkain kerekített téglalap 10"/>
          <p:cNvSpPr/>
          <p:nvPr/>
        </p:nvSpPr>
        <p:spPr>
          <a:xfrm>
            <a:off x="296260" y="6177689"/>
            <a:ext cx="8569325" cy="45811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hu-HU" dirty="0" smtClean="0"/>
              <a:t>Jellemző hiba nincs a csekély kérelemszám miatt.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kern="0" dirty="0">
              <a:solidFill>
                <a:schemeClr val="bg1"/>
              </a:solidFill>
            </a:endParaRPr>
          </a:p>
        </p:txBody>
      </p:sp>
      <p:sp>
        <p:nvSpPr>
          <p:cNvPr id="12" name="Átellenes sarkain kerekített téglalap 11"/>
          <p:cNvSpPr/>
          <p:nvPr/>
        </p:nvSpPr>
        <p:spPr>
          <a:xfrm>
            <a:off x="8389625" y="526146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3" name="Átellenes sarkain kerekített téglalap 12"/>
          <p:cNvSpPr/>
          <p:nvPr/>
        </p:nvSpPr>
        <p:spPr>
          <a:xfrm>
            <a:off x="8542330" y="648310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65195" y="2495550"/>
            <a:ext cx="6265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hu-HU" sz="3600" b="1" dirty="0">
                <a:solidFill>
                  <a:srgbClr val="70AC2E"/>
                </a:solidFill>
              </a:rPr>
              <a:t>Köszönöm megtisztelő figyelmüket!</a:t>
            </a:r>
            <a:endParaRPr lang="hu-HU" sz="3600" b="1" dirty="0">
              <a:solidFill>
                <a:srgbClr val="70AC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8" name="Kép 7" descr="államkincstá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8475" y="4192525"/>
            <a:ext cx="1374345" cy="1781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5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684213" y="1775248"/>
            <a:ext cx="7705906" cy="635000"/>
          </a:xfrm>
          <a:solidFill>
            <a:srgbClr val="92D050">
              <a:alpha val="50195"/>
            </a:srgbClr>
          </a:solidFill>
        </p:spPr>
        <p:txBody>
          <a:bodyPr/>
          <a:lstStyle/>
          <a:p>
            <a:pPr algn="ctr"/>
            <a:r>
              <a:rPr lang="hu-HU" sz="3500" b="1" dirty="0" smtClean="0">
                <a:solidFill>
                  <a:srgbClr val="00682F"/>
                </a:solidFill>
              </a:rPr>
              <a:t>Központi ügyfélszolgálat címe:</a:t>
            </a:r>
            <a:endParaRPr lang="hu-HU" sz="3500" dirty="0" smtClean="0">
              <a:solidFill>
                <a:srgbClr val="00682F"/>
              </a:solidFill>
            </a:endParaRPr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673100" y="2434428"/>
            <a:ext cx="7716525" cy="2216212"/>
          </a:xfrm>
          <a:solidFill>
            <a:srgbClr val="92D050">
              <a:alpha val="50000"/>
            </a:srgbClr>
          </a:solidFill>
        </p:spPr>
        <p:txBody>
          <a:bodyPr>
            <a:noAutofit/>
          </a:bodyPr>
          <a:lstStyle/>
          <a:p>
            <a:pPr algn="ctr">
              <a:buFontTx/>
              <a:buNone/>
              <a:defRPr/>
            </a:pPr>
            <a:endParaRPr lang="hu-HU" sz="2800" b="1" dirty="0" smtClean="0"/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u-HU" sz="2800" dirty="0" smtClean="0">
                <a:solidFill>
                  <a:srgbClr val="00682F"/>
                </a:solidFill>
                <a:latin typeface="+mj-lt"/>
                <a:ea typeface="+mj-ea"/>
                <a:cs typeface="+mj-cs"/>
              </a:rPr>
              <a:t>Cím: </a:t>
            </a:r>
            <a:r>
              <a:rPr lang="hu-HU" sz="2800" b="1" dirty="0" smtClean="0">
                <a:solidFill>
                  <a:srgbClr val="00682F"/>
                </a:solidFill>
                <a:latin typeface="+mj-lt"/>
                <a:ea typeface="+mj-ea"/>
                <a:cs typeface="+mj-cs"/>
              </a:rPr>
              <a:t>1095 Budapest, Soroksári út 22-24.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hu-HU" dirty="0" smtClean="0">
              <a:solidFill>
                <a:srgbClr val="00682F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u-HU" sz="2800" dirty="0" smtClean="0">
                <a:solidFill>
                  <a:srgbClr val="00682F"/>
                </a:solidFill>
                <a:latin typeface="+mj-lt"/>
                <a:ea typeface="+mj-ea"/>
                <a:cs typeface="+mj-cs"/>
              </a:rPr>
              <a:t>Telefon: (1) 374-3603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hu-HU" dirty="0" smtClean="0">
              <a:solidFill>
                <a:srgbClr val="00682F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u-HU" sz="2800" dirty="0" smtClean="0">
                <a:solidFill>
                  <a:srgbClr val="00682F"/>
                </a:solidFill>
                <a:latin typeface="+mj-lt"/>
                <a:ea typeface="+mj-ea"/>
                <a:cs typeface="+mj-cs"/>
              </a:rPr>
              <a:t>Email: </a:t>
            </a:r>
            <a:r>
              <a:rPr lang="hu-HU" sz="2800" dirty="0" err="1" smtClean="0">
                <a:solidFill>
                  <a:srgbClr val="0070C0"/>
                </a:solidFill>
              </a:rPr>
              <a:t>ugyfelszolgalat</a:t>
            </a:r>
            <a:r>
              <a:rPr lang="hu-HU" sz="2800" dirty="0" smtClean="0">
                <a:solidFill>
                  <a:srgbClr val="0070C0"/>
                </a:solidFill>
              </a:rPr>
              <a:t>@</a:t>
            </a:r>
            <a:r>
              <a:rPr lang="hu-HU" sz="2800" dirty="0" err="1" smtClean="0">
                <a:solidFill>
                  <a:srgbClr val="0070C0"/>
                </a:solidFill>
              </a:rPr>
              <a:t>allamkincstar.gov.hu</a:t>
            </a:r>
            <a:endParaRPr lang="hu-HU" sz="2800" b="1" dirty="0" smtClean="0">
              <a:solidFill>
                <a:srgbClr val="0070C0"/>
              </a:solidFill>
            </a:endParaRPr>
          </a:p>
        </p:txBody>
      </p:sp>
      <p:pic>
        <p:nvPicPr>
          <p:cNvPr id="12" name="Kép 11" descr="MAK 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7655" y="527605"/>
            <a:ext cx="2748690" cy="930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1" y="2360066"/>
            <a:ext cx="8551480" cy="183246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000" b="1" dirty="0" smtClean="0">
              <a:solidFill>
                <a:schemeClr val="tx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000" b="1" dirty="0" smtClean="0">
              <a:solidFill>
                <a:schemeClr val="bg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2000" i="1" dirty="0" smtClean="0">
                <a:solidFill>
                  <a:schemeClr val="bg1"/>
                </a:solidFill>
              </a:rPr>
              <a:t>2018 -02-26. </a:t>
            </a:r>
            <a:endParaRPr lang="hu-HU" sz="2000" dirty="0" smtClean="0">
              <a:solidFill>
                <a:schemeClr val="bg1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u-HU" sz="2000" i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2019 -02-19. (tájékoztatás)</a:t>
            </a:r>
            <a:endParaRPr lang="hu-HU" sz="2000" i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>
              <a:solidFill>
                <a:schemeClr val="bg1"/>
              </a:solidFill>
            </a:endParaRPr>
          </a:p>
        </p:txBody>
      </p:sp>
      <p:sp>
        <p:nvSpPr>
          <p:cNvPr id="35" name="Átellenes sarkain kerekített téglalap 34"/>
          <p:cNvSpPr/>
          <p:nvPr/>
        </p:nvSpPr>
        <p:spPr>
          <a:xfrm>
            <a:off x="8236920" y="190195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33015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38" name="Átellenes sarkain kerekített téglalap 37"/>
          <p:cNvSpPr/>
          <p:nvPr/>
        </p:nvSpPr>
        <p:spPr>
          <a:xfrm>
            <a:off x="8542330" y="403982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143555" y="2054655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5" name="Átellenes sarkain kerekített téglalap 24"/>
          <p:cNvSpPr/>
          <p:nvPr/>
        </p:nvSpPr>
        <p:spPr>
          <a:xfrm>
            <a:off x="8459788" y="620713"/>
            <a:ext cx="576262" cy="354012"/>
          </a:xfrm>
          <a:prstGeom prst="round2DiagRect">
            <a:avLst>
              <a:gd name="adj1" fmla="val 16667"/>
              <a:gd name="adj2" fmla="val 0"/>
            </a:avLst>
          </a:prstGeom>
          <a:gradFill flip="none" rotWithShape="1"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54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79388" y="0"/>
            <a:ext cx="8713787" cy="836613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2000" dirty="0">
                <a:solidFill>
                  <a:srgbClr val="00589A"/>
                </a:solidFill>
              </a:rPr>
              <a:t> Az erdőgazdálkodási potenciálban okozott erdőkárok helyreállítására nyújtandó támogatások - </a:t>
            </a:r>
            <a:r>
              <a:rPr lang="hu-HU" altLang="hu-HU" sz="2000" dirty="0" smtClean="0">
                <a:solidFill>
                  <a:srgbClr val="00589A"/>
                </a:solidFill>
              </a:rPr>
              <a:t>8.4.1 </a:t>
            </a:r>
            <a:r>
              <a:rPr lang="hu-HU" altLang="hu-HU" sz="2000" b="1" dirty="0" smtClean="0">
                <a:solidFill>
                  <a:srgbClr val="00589A"/>
                </a:solidFill>
              </a:rPr>
              <a:t>Kifizetett támogatás: 2,59 Mrd Ft.</a:t>
            </a: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17" name="Szövegdoboz 38"/>
          <p:cNvSpPr txBox="1">
            <a:spLocks noChangeArrowheads="1"/>
          </p:cNvSpPr>
          <p:nvPr/>
        </p:nvSpPr>
        <p:spPr bwMode="auto">
          <a:xfrm>
            <a:off x="143555" y="4497935"/>
            <a:ext cx="698590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8" name="Átellenes sarkain kerekített téglalap 17"/>
          <p:cNvSpPr/>
          <p:nvPr/>
        </p:nvSpPr>
        <p:spPr>
          <a:xfrm>
            <a:off x="296260" y="4956050"/>
            <a:ext cx="8416620" cy="1763347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sok az adatváltozás.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olyan foltra is történik igénylés ami nem éri el a 0,5 hektár,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CSAK mennyiségi kárt fogadunk el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</a:t>
            </a:r>
            <a:r>
              <a:rPr lang="hu-HU" sz="2400" dirty="0" smtClean="0"/>
              <a:t>hibás/ hiányos </a:t>
            </a:r>
            <a:r>
              <a:rPr lang="hu-HU" sz="2400" dirty="0" smtClean="0">
                <a:solidFill>
                  <a:schemeClr val="bg1"/>
                </a:solidFill>
              </a:rPr>
              <a:t>jelölés az egységes kérelem (EK) felületen</a:t>
            </a:r>
            <a:endParaRPr lang="hu-HU" sz="2400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kern="0" dirty="0">
              <a:solidFill>
                <a:schemeClr val="bg1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542330" y="648310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296260" y="1138425"/>
            <a:ext cx="8551480" cy="76352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dirty="0"/>
              <a:t>A támogatás célja az erdőtüzek vagy egyéb természeti katasztrófák – az éghajlatváltozással összefüggő eseményeket is beleértve – és a katasztrófaesemények által károsított erdőgazdálkodási potenciál helyreállítása.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448965" y="2360065"/>
            <a:ext cx="8398775" cy="2678821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 b="1" dirty="0" smtClean="0">
              <a:solidFill>
                <a:schemeClr val="tx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 b="1" dirty="0" smtClean="0">
              <a:solidFill>
                <a:schemeClr val="bg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3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2400" i="1" dirty="0" smtClean="0"/>
              <a:t>2017-10-18.</a:t>
            </a:r>
            <a:endParaRPr lang="hu-H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u-HU" sz="2400" i="1" dirty="0" smtClean="0"/>
              <a:t>2018-08-13</a:t>
            </a:r>
            <a:r>
              <a:rPr lang="hu-HU" sz="24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2400" i="1" dirty="0" smtClean="0"/>
              <a:t>2019-03-20.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hu-H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hu-H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400" dirty="0">
              <a:solidFill>
                <a:schemeClr val="bg1"/>
              </a:solidFill>
            </a:endParaRPr>
          </a:p>
        </p:txBody>
      </p:sp>
      <p:sp>
        <p:nvSpPr>
          <p:cNvPr id="35" name="Átellenes sarkain kerekített téglalap 34"/>
          <p:cNvSpPr/>
          <p:nvPr/>
        </p:nvSpPr>
        <p:spPr>
          <a:xfrm>
            <a:off x="8236920" y="205465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33015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38" name="Átellenes sarkain kerekített téglalap 37"/>
          <p:cNvSpPr/>
          <p:nvPr/>
        </p:nvSpPr>
        <p:spPr>
          <a:xfrm>
            <a:off x="8389625" y="495605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143555" y="2054655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5" name="Átellenes sarkain kerekített téglalap 24"/>
          <p:cNvSpPr/>
          <p:nvPr/>
        </p:nvSpPr>
        <p:spPr>
          <a:xfrm>
            <a:off x="8459788" y="620713"/>
            <a:ext cx="576262" cy="354012"/>
          </a:xfrm>
          <a:prstGeom prst="round2DiagRect">
            <a:avLst>
              <a:gd name="adj1" fmla="val 16667"/>
              <a:gd name="adj2" fmla="val 0"/>
            </a:avLst>
          </a:prstGeom>
          <a:gradFill flip="none" rotWithShape="1"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54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79388" y="0"/>
            <a:ext cx="8713787" cy="836613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hu-HU" altLang="hu-HU" sz="2000" dirty="0">
                <a:solidFill>
                  <a:srgbClr val="00589A"/>
                </a:solidFill>
              </a:rPr>
              <a:t> </a:t>
            </a:r>
            <a:r>
              <a:rPr lang="hu-HU" altLang="hu-HU" sz="2000" dirty="0" smtClean="0">
                <a:solidFill>
                  <a:srgbClr val="00589A"/>
                </a:solidFill>
              </a:rPr>
              <a:t> Natura 2000 erdőterületeken</a:t>
            </a:r>
            <a:br>
              <a:rPr lang="hu-HU" altLang="hu-HU" sz="2000" dirty="0" smtClean="0">
                <a:solidFill>
                  <a:srgbClr val="00589A"/>
                </a:solidFill>
              </a:rPr>
            </a:br>
            <a:r>
              <a:rPr lang="hu-HU" altLang="hu-HU" sz="2000" dirty="0" smtClean="0">
                <a:solidFill>
                  <a:srgbClr val="00589A"/>
                </a:solidFill>
              </a:rPr>
              <a:t>nyújtott kompenzációs kifizetések - 12.2.1 </a:t>
            </a:r>
            <a:r>
              <a:rPr lang="hu-HU" altLang="hu-HU" sz="2400" b="1" dirty="0" smtClean="0">
                <a:solidFill>
                  <a:srgbClr val="00589A"/>
                </a:solidFill>
              </a:rPr>
              <a:t>Kifizetett támogatás: </a:t>
            </a:r>
            <a:r>
              <a:rPr lang="hu-HU" altLang="hu-HU" sz="2000" b="1" dirty="0" smtClean="0">
                <a:solidFill>
                  <a:srgbClr val="00589A"/>
                </a:solidFill>
              </a:rPr>
              <a:t>18,9 Mrd Ft.</a:t>
            </a:r>
            <a:endParaRPr lang="hu-HU" altLang="hu-HU" sz="2000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17" name="Szövegdoboz 38"/>
          <p:cNvSpPr txBox="1">
            <a:spLocks noChangeArrowheads="1"/>
          </p:cNvSpPr>
          <p:nvPr/>
        </p:nvSpPr>
        <p:spPr bwMode="auto">
          <a:xfrm>
            <a:off x="0" y="5108755"/>
            <a:ext cx="7129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8" name="Átellenes sarkain kerekített téglalap 17"/>
          <p:cNvSpPr/>
          <p:nvPr/>
        </p:nvSpPr>
        <p:spPr>
          <a:xfrm>
            <a:off x="278415" y="5414165"/>
            <a:ext cx="8569325" cy="1152527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régi vagy nem valós erdőrészlet azonosítóval igényelnek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 nem jogerősen  bejegyzett erdőgazdálkodó a területen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kern="0" dirty="0">
              <a:solidFill>
                <a:schemeClr val="bg1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542330" y="633039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296260" y="1138425"/>
            <a:ext cx="8551480" cy="91623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1400" dirty="0" smtClean="0"/>
              <a:t>A Natura 2000 erdőterületekre vonatkozó irányelvek rendelkezéseinek érvényesítéséből fakadóan többletköltség és jövedelem kiesés ellentételezésére az erdőgazdálkodók területalapú </a:t>
            </a:r>
            <a:r>
              <a:rPr lang="hu-HU" sz="1400" b="1" i="1" dirty="0" smtClean="0"/>
              <a:t>kompenzációs kifizetésben </a:t>
            </a:r>
            <a:r>
              <a:rPr lang="hu-HU" sz="1400" dirty="0" smtClean="0"/>
              <a:t>részesülnek.</a:t>
            </a:r>
            <a:endParaRPr lang="hu-H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2054655"/>
            <a:ext cx="8398775" cy="4581151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b="1" dirty="0" smtClean="0">
              <a:solidFill>
                <a:schemeClr val="tx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b="1" dirty="0" smtClean="0">
              <a:solidFill>
                <a:schemeClr val="bg1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 dirty="0" smtClean="0"/>
          </a:p>
          <a:p>
            <a:pPr lvl="0"/>
            <a:endParaRPr lang="hu-HU" sz="2400" dirty="0" smtClean="0"/>
          </a:p>
          <a:p>
            <a:pPr lvl="0"/>
            <a:r>
              <a:rPr lang="hu-HU" sz="2400" dirty="0" smtClean="0"/>
              <a:t>A pályázati felhívás 2019-ben kétszer lett módosítva (eddig összesen 11 alkalommal, ebből 3 alkalommal támogatási összeget, két alkalommal támogatási időszakot érintett).</a:t>
            </a:r>
          </a:p>
          <a:p>
            <a:pPr lvl="0"/>
            <a:endParaRPr lang="hu-HU" sz="8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2400" i="1" dirty="0" smtClean="0"/>
              <a:t>2019. október 4.  az idei évi utolsó: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sz="2400" i="1" dirty="0" smtClean="0"/>
              <a:t> </a:t>
            </a:r>
            <a:r>
              <a:rPr lang="hu-HU" sz="2400" dirty="0" smtClean="0"/>
              <a:t>őshonos ritka elegyfajok alkalmazása.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sz="2400" i="1" dirty="0" smtClean="0"/>
              <a:t> „A telepítéssel érintett terület átlagos AK értéke” </a:t>
            </a:r>
            <a:r>
              <a:rPr lang="hu-HU" sz="2400" dirty="0" smtClean="0"/>
              <a:t>értékelési szempont.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jelentősen módosultak a támogatási összegek.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sz="2400" dirty="0" smtClean="0"/>
              <a:t> jövedelempótlási időszak változása.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sz="2400" dirty="0" smtClean="0"/>
              <a:t> az ápolási támogatás időbeli kiterjesztése</a:t>
            </a:r>
            <a:r>
              <a:rPr lang="hu-HU" sz="2400" dirty="0" smtClean="0"/>
              <a:t>.</a:t>
            </a:r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</a:pPr>
            <a:endParaRPr lang="hu-HU" sz="1200" dirty="0" smtClean="0"/>
          </a:p>
          <a:p>
            <a:pPr marL="360363" lvl="0" indent="-360363" fontAlgn="base">
              <a:spcBef>
                <a:spcPct val="0"/>
              </a:spcBef>
              <a:spcAft>
                <a:spcPct val="0"/>
              </a:spcAft>
            </a:pPr>
            <a:r>
              <a:rPr lang="hu-HU" sz="2400" b="1" i="1" dirty="0" smtClean="0"/>
              <a:t>Az összes támogatási kérelem újbóli ügyintézése szükséges!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hu-HU" dirty="0" smtClean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hu-H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hu-H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680310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0" y="1749245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79388" y="0"/>
            <a:ext cx="8713787" cy="680310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2000" dirty="0" smtClean="0">
                <a:solidFill>
                  <a:srgbClr val="00589A"/>
                </a:solidFill>
              </a:rPr>
              <a:t>Erdősítés támogatás - 8.1.1 </a:t>
            </a:r>
            <a:r>
              <a:rPr lang="hu-HU" altLang="hu-HU" sz="2000" b="1" dirty="0" smtClean="0">
                <a:solidFill>
                  <a:srgbClr val="00589A"/>
                </a:solidFill>
              </a:rPr>
              <a:t>Lekötött, kifizetett támogatás: 19,2 Mrd Ft.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2000" b="1" dirty="0" smtClean="0">
                <a:solidFill>
                  <a:srgbClr val="00589A"/>
                </a:solidFill>
              </a:rPr>
              <a:t>I.</a:t>
            </a:r>
            <a:endParaRPr lang="hu-HU" altLang="hu-HU" sz="2000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389625" y="633039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143555" y="985720"/>
            <a:ext cx="8551480" cy="76352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 A klímaváltozás hatásainak csökkentése. Környezetbarát nyersanyag és megújuló energiaforrás iránti növekvő igény kielégítése érdekében az erdőterületek növelése.</a:t>
            </a:r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29113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Átellenes sarkain kerekített téglalap 37"/>
          <p:cNvSpPr/>
          <p:nvPr/>
        </p:nvSpPr>
        <p:spPr>
          <a:xfrm>
            <a:off x="8389625" y="495605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79388" y="0"/>
            <a:ext cx="8713787" cy="833015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2000" dirty="0" smtClean="0">
                <a:solidFill>
                  <a:srgbClr val="00589A"/>
                </a:solidFill>
              </a:rPr>
              <a:t>Erdősítés támogatás - 8.1.1</a:t>
            </a:r>
            <a:endParaRPr lang="hu-HU" altLang="hu-HU" sz="2000" b="1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2000" b="1" dirty="0" smtClean="0">
                <a:solidFill>
                  <a:srgbClr val="00589A"/>
                </a:solidFill>
              </a:rPr>
              <a:t>II.</a:t>
            </a:r>
            <a:endParaRPr lang="hu-HU" altLang="hu-HU" sz="2000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17" name="Szövegdoboz 38"/>
          <p:cNvSpPr txBox="1">
            <a:spLocks noChangeArrowheads="1"/>
          </p:cNvSpPr>
          <p:nvPr/>
        </p:nvSpPr>
        <p:spPr bwMode="auto">
          <a:xfrm>
            <a:off x="0" y="833015"/>
            <a:ext cx="7129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8" name="Átellenes sarkain kerekített téglalap 17"/>
          <p:cNvSpPr/>
          <p:nvPr/>
        </p:nvSpPr>
        <p:spPr>
          <a:xfrm>
            <a:off x="296260" y="1291130"/>
            <a:ext cx="8569325" cy="5275564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hu-HU" sz="14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1100" dirty="0" smtClean="0"/>
          </a:p>
          <a:p>
            <a:pPr lvl="0"/>
            <a:endParaRPr lang="hu-HU" sz="2000" dirty="0" smtClean="0"/>
          </a:p>
          <a:p>
            <a:pPr marL="273050" lvl="0" indent="-273050" algn="just">
              <a:buFont typeface="Arial" pitchFamily="34" charset="0"/>
              <a:buChar char="•"/>
            </a:pPr>
            <a:r>
              <a:rPr lang="hu-HU" sz="2000" dirty="0" smtClean="0"/>
              <a:t>TK-knál a földhasználati jogosultság igazolásául szolgáló okirat nem megfelelő tartalmú, nem tartalmazza a támogatási időszaknak megfelelő jogviszony időtartamát, de formai hibák is előfordulnak pl. nincs aláírva.</a:t>
            </a:r>
          </a:p>
          <a:p>
            <a:pPr marL="273050" lvl="0" indent="-273050" algn="just">
              <a:buFont typeface="Arial" pitchFamily="34" charset="0"/>
              <a:buChar char="•"/>
            </a:pPr>
            <a:r>
              <a:rPr lang="hu-HU" sz="2000" dirty="0" smtClean="0"/>
              <a:t> a leggyakoribb hiba a benyújtásnál a táblákhoz </a:t>
            </a:r>
            <a:r>
              <a:rPr lang="hu-HU" sz="2000" dirty="0" smtClean="0"/>
              <a:t>hibás erdőrészlet </a:t>
            </a:r>
            <a:r>
              <a:rPr lang="hu-HU" sz="2000" dirty="0" smtClean="0"/>
              <a:t>megadása. </a:t>
            </a:r>
          </a:p>
          <a:p>
            <a:pPr marL="273050" lvl="0" indent="-273050" algn="just">
              <a:buFont typeface="Arial" pitchFamily="34" charset="0"/>
              <a:buChar char="•"/>
            </a:pPr>
            <a:r>
              <a:rPr lang="hu-HU" sz="2000" dirty="0" smtClean="0"/>
              <a:t> a kötelezettségátadási illetve jogutódlási kérelem benyújtásának elmulasztása, ebből kifolyólag a kifizetési kérelem nem kapcsolódik a támogatási kérelemhez. </a:t>
            </a:r>
          </a:p>
          <a:p>
            <a:pPr marL="273050" lvl="0" indent="-273050" algn="just">
              <a:buFont typeface="Arial" pitchFamily="34" charset="0"/>
              <a:buChar char="•"/>
            </a:pPr>
            <a:r>
              <a:rPr lang="hu-HU" sz="2000" dirty="0" smtClean="0"/>
              <a:t> ha az első kifizetési kérelemben történik a hibás igénylés, akkor az a SAPS kifizetést is hátráltatja, mivel az erdős kérelmekben jóváhagyott terület alapján történik SAPS kifizetése is.</a:t>
            </a:r>
          </a:p>
          <a:p>
            <a:pPr marL="273050" lvl="0" indent="-273050" algn="just">
              <a:buFont typeface="Arial" pitchFamily="34" charset="0"/>
              <a:buChar char="•"/>
            </a:pPr>
            <a:r>
              <a:rPr lang="hu-HU" sz="2000" dirty="0" smtClean="0"/>
              <a:t> az első kifizetési kérelmeknél olykor előfordul a kiegészítő tevékenységek után járó támogatás igénylésének elmulasztása (ezek csak az első </a:t>
            </a:r>
            <a:r>
              <a:rPr lang="hu-HU" sz="2000" dirty="0" err="1" smtClean="0"/>
              <a:t>KK-val</a:t>
            </a:r>
            <a:r>
              <a:rPr lang="hu-HU" sz="2000" dirty="0" smtClean="0"/>
              <a:t> igényelhetők!)</a:t>
            </a:r>
          </a:p>
          <a:p>
            <a:pPr marL="273050" indent="-273050"/>
            <a:r>
              <a:rPr lang="hu-HU" sz="2400" dirty="0" smtClean="0"/>
              <a:t> 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kern="0" dirty="0">
              <a:solidFill>
                <a:schemeClr val="bg1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542330" y="633039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2054655"/>
            <a:ext cx="8398775" cy="458115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sz="2800" i="1" dirty="0" smtClean="0"/>
              <a:t>meghirdetve 2017. 01. 23.</a:t>
            </a:r>
            <a:endParaRPr lang="hu-HU" sz="2800" dirty="0" smtClean="0"/>
          </a:p>
          <a:p>
            <a:pPr lvl="0"/>
            <a:r>
              <a:rPr lang="hu-HU" sz="2800" i="1" dirty="0" smtClean="0"/>
              <a:t>2017. 03. 23.</a:t>
            </a:r>
            <a:endParaRPr lang="hu-HU" sz="2800" dirty="0" smtClean="0"/>
          </a:p>
          <a:p>
            <a:pPr lvl="0"/>
            <a:r>
              <a:rPr lang="hu-HU" sz="2800" i="1" dirty="0" smtClean="0"/>
              <a:t>2017. 04. 18. </a:t>
            </a:r>
            <a:endParaRPr lang="hu-HU" sz="2800" dirty="0" smtClean="0"/>
          </a:p>
          <a:p>
            <a:pPr lvl="0"/>
            <a:r>
              <a:rPr lang="hu-HU" sz="2800" i="1" dirty="0" smtClean="0"/>
              <a:t>2018. 03. 26.</a:t>
            </a:r>
            <a:endParaRPr lang="hu-HU" sz="2800" dirty="0" smtClean="0"/>
          </a:p>
          <a:p>
            <a:pPr lvl="0"/>
            <a:r>
              <a:rPr lang="hu-HU" sz="2800" i="1" dirty="0" smtClean="0"/>
              <a:t>2019. 02. 20.</a:t>
            </a:r>
            <a:endParaRPr lang="hu-HU" sz="2800" dirty="0" smtClean="0"/>
          </a:p>
          <a:p>
            <a:pPr lvl="0"/>
            <a:r>
              <a:rPr lang="hu-HU" sz="2800" i="1" dirty="0" smtClean="0"/>
              <a:t>2019. 03. 27. </a:t>
            </a:r>
            <a:endParaRPr lang="hu-HU" sz="2800" dirty="0" smtClean="0"/>
          </a:p>
          <a:p>
            <a:pPr lvl="0"/>
            <a:r>
              <a:rPr lang="hu-HU" sz="2800" i="1" dirty="0" smtClean="0"/>
              <a:t>2019. 05. 08.</a:t>
            </a:r>
            <a:endParaRPr lang="hu-HU" sz="3200" dirty="0" smtClean="0"/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49643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0" y="1749245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43555" y="-1"/>
            <a:ext cx="8713787" cy="833016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600" dirty="0" smtClean="0">
                <a:solidFill>
                  <a:srgbClr val="00589A"/>
                </a:solidFill>
              </a:rPr>
              <a:t>Az erdei ökoszisztémák ellenálló képességének és környezeti értékének növelését célzó beruházások VP5- 8.5.1.-16 </a:t>
            </a:r>
            <a:r>
              <a:rPr lang="hu-HU" altLang="hu-HU" sz="1600" b="1" dirty="0" smtClean="0">
                <a:solidFill>
                  <a:srgbClr val="00589A"/>
                </a:solidFill>
              </a:rPr>
              <a:t>Lekötött, kifizetett támogatás: 2,</a:t>
            </a:r>
            <a:r>
              <a:rPr lang="hu-HU" altLang="hu-HU" sz="1600" b="1" dirty="0" err="1" smtClean="0">
                <a:solidFill>
                  <a:srgbClr val="00589A"/>
                </a:solidFill>
              </a:rPr>
              <a:t>2</a:t>
            </a:r>
            <a:r>
              <a:rPr lang="hu-HU" altLang="hu-HU" sz="1600" b="1" dirty="0" smtClean="0">
                <a:solidFill>
                  <a:srgbClr val="00589A"/>
                </a:solidFill>
              </a:rPr>
              <a:t> Mrd Ft.</a:t>
            </a:r>
            <a:endParaRPr lang="hu-HU" sz="1600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1600" dirty="0" smtClean="0">
                <a:solidFill>
                  <a:srgbClr val="00589A"/>
                </a:solidFill>
              </a:rPr>
              <a:t>I.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542330" y="633039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195575" y="1214393"/>
            <a:ext cx="8551480" cy="61082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dirty="0" smtClean="0"/>
              <a:t>a meglévő erdők természetességi állapotának javítása, egyes szerkezeti elemeinek átalakítása, az idegenhonos cserje és fafajok visszaszorítása, klíma rezisztens fajokkal történő felújítása</a:t>
            </a:r>
            <a:endParaRPr lang="hu-HU" sz="1400" dirty="0"/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29113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Átellenes sarkain kerekített téglalap 37"/>
          <p:cNvSpPr/>
          <p:nvPr/>
        </p:nvSpPr>
        <p:spPr>
          <a:xfrm>
            <a:off x="8389625" y="495605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79388" y="0"/>
            <a:ext cx="8713787" cy="833015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600" dirty="0" smtClean="0">
                <a:solidFill>
                  <a:srgbClr val="00589A"/>
                </a:solidFill>
              </a:rPr>
              <a:t>Az erdei ökoszisztémák ellenálló képességének és környezeti értékének növelését célzó beruházások VP5- 8.5.1.-16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1600" dirty="0" smtClean="0">
                <a:solidFill>
                  <a:srgbClr val="00589A"/>
                </a:solidFill>
              </a:rPr>
              <a:t>II.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17" name="Szövegdoboz 38"/>
          <p:cNvSpPr txBox="1">
            <a:spLocks noChangeArrowheads="1"/>
          </p:cNvSpPr>
          <p:nvPr/>
        </p:nvSpPr>
        <p:spPr bwMode="auto">
          <a:xfrm>
            <a:off x="143555" y="833015"/>
            <a:ext cx="7129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8" name="Átellenes sarkain kerekített téglalap 17"/>
          <p:cNvSpPr/>
          <p:nvPr/>
        </p:nvSpPr>
        <p:spPr>
          <a:xfrm>
            <a:off x="296260" y="1291130"/>
            <a:ext cx="8569325" cy="5275564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hu-HU" sz="1600" dirty="0" smtClean="0"/>
          </a:p>
          <a:p>
            <a:pPr lvl="0"/>
            <a:endParaRPr lang="hu-HU" sz="1200" dirty="0" smtClean="0"/>
          </a:p>
          <a:p>
            <a:pPr lvl="0"/>
            <a:endParaRPr lang="hu-HU" sz="1200" dirty="0" smtClean="0"/>
          </a:p>
          <a:p>
            <a:pPr lvl="0"/>
            <a:endParaRPr lang="hu-HU" sz="1200" dirty="0" smtClean="0"/>
          </a:p>
          <a:p>
            <a:pPr lvl="0"/>
            <a:endParaRPr lang="hu-HU" sz="1200" dirty="0" smtClean="0"/>
          </a:p>
          <a:p>
            <a:pPr lvl="0"/>
            <a:endParaRPr lang="hu-HU" sz="1200" dirty="0" smtClean="0"/>
          </a:p>
          <a:p>
            <a:pPr lvl="0"/>
            <a:endParaRPr lang="hu-HU" sz="12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hu-HU" sz="2400" dirty="0" smtClean="0"/>
              <a:t>elutasításoknál a legjellemzőbb hiba, hogy a támogatási kérelmekben a telepítendő fafajokat hiányosan tüntetik fel (pontozási probléma!) </a:t>
            </a:r>
          </a:p>
          <a:p>
            <a:pPr marL="273050" indent="-273050">
              <a:buFont typeface="Arial" pitchFamily="34" charset="0"/>
              <a:buChar char="•"/>
            </a:pPr>
            <a:endParaRPr lang="hu-HU" sz="24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hu-HU" sz="2400" dirty="0" smtClean="0"/>
              <a:t>a kérelmezők  gazdasági rendeltetésű erdőrészletekre adnak be támogatási igényt</a:t>
            </a:r>
          </a:p>
          <a:p>
            <a:pPr marL="273050" indent="-273050">
              <a:buFont typeface="Arial" pitchFamily="34" charset="0"/>
              <a:buChar char="•"/>
            </a:pPr>
            <a:endParaRPr lang="hu-HU" sz="24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hu-HU" sz="2400" dirty="0" smtClean="0"/>
              <a:t>az erdőgazdálkodói megbízási szerződések hatályossága, (a pályázati felhívás legalább a fenntartási időszak végéig várja el az erdőgazdálkodói jogosultság hatályát)</a:t>
            </a:r>
          </a:p>
          <a:p>
            <a:r>
              <a:rPr lang="hu-HU" sz="2400" dirty="0" smtClean="0"/>
              <a:t> 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16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kern="0" dirty="0">
              <a:solidFill>
                <a:schemeClr val="bg1"/>
              </a:solidFill>
            </a:endParaRPr>
          </a:p>
        </p:txBody>
      </p:sp>
      <p:sp>
        <p:nvSpPr>
          <p:cNvPr id="24" name="Átellenes sarkain kerekített téglalap 23"/>
          <p:cNvSpPr/>
          <p:nvPr/>
        </p:nvSpPr>
        <p:spPr>
          <a:xfrm>
            <a:off x="8542330" y="6330395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3" name="Átellenes sarkain kerekített téglalap 12"/>
          <p:cNvSpPr/>
          <p:nvPr/>
        </p:nvSpPr>
        <p:spPr>
          <a:xfrm>
            <a:off x="8542330" y="342900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29113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2054656"/>
            <a:ext cx="8398775" cy="274869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sz="2400" dirty="0" smtClean="0"/>
              <a:t>2017.01.25.</a:t>
            </a:r>
          </a:p>
          <a:p>
            <a:r>
              <a:rPr lang="hu-HU" sz="2400" dirty="0" smtClean="0"/>
              <a:t>2017.05.22.</a:t>
            </a:r>
          </a:p>
          <a:p>
            <a:r>
              <a:rPr lang="hu-HU" sz="2400" dirty="0" smtClean="0"/>
              <a:t>2018.01.08</a:t>
            </a:r>
          </a:p>
          <a:p>
            <a:r>
              <a:rPr lang="hu-HU" sz="2400" dirty="0" smtClean="0"/>
              <a:t>2018.09.14.</a:t>
            </a:r>
          </a:p>
          <a:p>
            <a:r>
              <a:rPr lang="hu-HU" sz="2400" dirty="0" smtClean="0"/>
              <a:t>2018.11.14</a:t>
            </a:r>
            <a:r>
              <a:rPr lang="hu-HU" sz="1200" dirty="0" smtClean="0"/>
              <a:t>.</a:t>
            </a:r>
          </a:p>
        </p:txBody>
      </p:sp>
      <p:sp>
        <p:nvSpPr>
          <p:cNvPr id="21512" name="Szövegdoboz 35"/>
          <p:cNvSpPr txBox="1">
            <a:spLocks noChangeArrowheads="1"/>
          </p:cNvSpPr>
          <p:nvPr/>
        </p:nvSpPr>
        <p:spPr bwMode="auto">
          <a:xfrm>
            <a:off x="0" y="849643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Az intézkedés céljai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21517" name="Szövegdoboz 15"/>
          <p:cNvSpPr txBox="1">
            <a:spLocks noChangeArrowheads="1"/>
          </p:cNvSpPr>
          <p:nvPr/>
        </p:nvSpPr>
        <p:spPr bwMode="auto">
          <a:xfrm>
            <a:off x="0" y="1749245"/>
            <a:ext cx="7129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A végrehajtás </a:t>
            </a:r>
            <a:r>
              <a:rPr lang="hu-HU" dirty="0" smtClean="0"/>
              <a:t>befolyásoló felhívás módosítások:</a:t>
            </a:r>
            <a:endParaRPr lang="hu-HU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43555" y="0"/>
            <a:ext cx="8713787" cy="833016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rgbClr val="00589A"/>
                </a:solidFill>
              </a:rPr>
              <a:t>VP Erdő-környezetvédelmi kifizetések VP4-15.1.1-17 </a:t>
            </a:r>
            <a:r>
              <a:rPr lang="hu-HU" altLang="hu-HU" b="1" dirty="0" smtClean="0">
                <a:solidFill>
                  <a:srgbClr val="00589A"/>
                </a:solidFill>
              </a:rPr>
              <a:t>Lekötött, kifizetett támogatás: 8,</a:t>
            </a:r>
            <a:r>
              <a:rPr lang="hu-HU" altLang="hu-HU" b="1" dirty="0" err="1" smtClean="0">
                <a:solidFill>
                  <a:srgbClr val="00589A"/>
                </a:solidFill>
              </a:rPr>
              <a:t>8</a:t>
            </a:r>
            <a:r>
              <a:rPr lang="hu-HU" altLang="hu-HU" b="1" dirty="0" smtClean="0">
                <a:solidFill>
                  <a:srgbClr val="00589A"/>
                </a:solidFill>
              </a:rPr>
              <a:t> Mrd Ft.</a:t>
            </a:r>
            <a:endParaRPr lang="hu-HU" altLang="hu-HU" dirty="0" smtClean="0">
              <a:solidFill>
                <a:srgbClr val="00589A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altLang="hu-HU" sz="2000" b="1" dirty="0">
              <a:solidFill>
                <a:srgbClr val="00589A"/>
              </a:solidFill>
            </a:endParaRPr>
          </a:p>
        </p:txBody>
      </p:sp>
      <p:sp>
        <p:nvSpPr>
          <p:cNvPr id="19" name="Átellenes sarkain kerekített téglalap 18"/>
          <p:cNvSpPr/>
          <p:nvPr/>
        </p:nvSpPr>
        <p:spPr>
          <a:xfrm>
            <a:off x="195575" y="1214393"/>
            <a:ext cx="8551480" cy="610820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dirty="0" smtClean="0"/>
              <a:t>A tudatos erdő-környezetvédelmi gazdálkodási módok elterjesztése, a fafajok adaptációs készségének növelése, az egyes területeken az erdőtípus, fafaj-összetétel, illetve gazdálkodási mód megváltoztatása. </a:t>
            </a:r>
            <a:endParaRPr lang="hu-HU" sz="1400" dirty="0"/>
          </a:p>
        </p:txBody>
      </p:sp>
      <p:sp>
        <p:nvSpPr>
          <p:cNvPr id="14" name="Átellenes sarkain kerekített téglalap 13"/>
          <p:cNvSpPr/>
          <p:nvPr/>
        </p:nvSpPr>
        <p:spPr>
          <a:xfrm>
            <a:off x="8542330" y="129113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59695" y="4956050"/>
            <a:ext cx="2509085" cy="37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Benyújtási tapasztalatok:</a:t>
            </a:r>
            <a:endParaRPr lang="hu-HU" dirty="0"/>
          </a:p>
        </p:txBody>
      </p:sp>
      <p:sp>
        <p:nvSpPr>
          <p:cNvPr id="11" name="Átellenes sarkain kerekített téglalap 10"/>
          <p:cNvSpPr/>
          <p:nvPr/>
        </p:nvSpPr>
        <p:spPr>
          <a:xfrm>
            <a:off x="296260" y="5261460"/>
            <a:ext cx="8569325" cy="1374345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0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hu-HU" sz="2400" dirty="0" smtClean="0"/>
              <a:t>Jellemző hiba a MELLÉKLETEK hiánya a KK benyújtásnál. </a:t>
            </a:r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dirty="0" smtClean="0"/>
          </a:p>
          <a:p>
            <a:pPr algn="just">
              <a:buFont typeface="Arial" pitchFamily="34" charset="0"/>
              <a:buChar char="•"/>
              <a:defRPr/>
            </a:pPr>
            <a:endParaRPr lang="hu-HU" sz="2400" kern="0" dirty="0">
              <a:solidFill>
                <a:schemeClr val="bg1"/>
              </a:solidFill>
            </a:endParaRPr>
          </a:p>
        </p:txBody>
      </p:sp>
      <p:sp>
        <p:nvSpPr>
          <p:cNvPr id="12" name="Átellenes sarkain kerekített téglalap 11"/>
          <p:cNvSpPr/>
          <p:nvPr/>
        </p:nvSpPr>
        <p:spPr>
          <a:xfrm>
            <a:off x="8389625" y="465064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  <p:sp>
        <p:nvSpPr>
          <p:cNvPr id="13" name="Átellenes sarkain kerekített téglalap 12"/>
          <p:cNvSpPr/>
          <p:nvPr/>
        </p:nvSpPr>
        <p:spPr>
          <a:xfrm>
            <a:off x="8542330" y="648310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Átellenes sarkain kerekített téglalap 21"/>
          <p:cNvSpPr/>
          <p:nvPr/>
        </p:nvSpPr>
        <p:spPr>
          <a:xfrm>
            <a:off x="296260" y="1749245"/>
            <a:ext cx="8398775" cy="3708401"/>
          </a:xfrm>
          <a:prstGeom prst="round2DiagRect">
            <a:avLst/>
          </a:prstGeom>
          <a:solidFill>
            <a:srgbClr val="74B23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valós, egyértelmű célok, arányos források</a:t>
            </a:r>
          </a:p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 </a:t>
            </a:r>
            <a:r>
              <a:rPr lang="hu-HU" sz="3200" i="1" dirty="0" smtClean="0"/>
              <a:t>jól fókuszált, megalapozott tervezés</a:t>
            </a:r>
          </a:p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kevés módosítás, átlátható előírások</a:t>
            </a:r>
          </a:p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adminisztratív terhek csökkentése</a:t>
            </a:r>
          </a:p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felkészült szakemberek hálózata</a:t>
            </a:r>
          </a:p>
          <a:p>
            <a:pPr marL="357188" indent="-357188">
              <a:buFont typeface="Arial" pitchFamily="34" charset="0"/>
              <a:buChar char="•"/>
            </a:pPr>
            <a:r>
              <a:rPr lang="hu-HU" sz="3200" i="1" dirty="0" smtClean="0"/>
              <a:t>technológiai támogatás</a:t>
            </a:r>
            <a:endParaRPr lang="hu-HU" sz="3200" i="1" dirty="0" smtClean="0"/>
          </a:p>
          <a:p>
            <a:pPr>
              <a:buFont typeface="Arial" pitchFamily="34" charset="0"/>
              <a:buChar char="•"/>
            </a:pPr>
            <a:endParaRPr lang="hu-HU" sz="3200" dirty="0"/>
          </a:p>
        </p:txBody>
      </p:sp>
      <p:sp>
        <p:nvSpPr>
          <p:cNvPr id="26" name="Átellenes sarkain kerekített téglalap 25"/>
          <p:cNvSpPr/>
          <p:nvPr/>
        </p:nvSpPr>
        <p:spPr>
          <a:xfrm>
            <a:off x="143555" y="0"/>
            <a:ext cx="8713787" cy="833016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100000">
                <a:srgbClr val="006EC0">
                  <a:alpha val="10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hu-HU" sz="3200" i="1" dirty="0" smtClean="0">
                <a:solidFill>
                  <a:srgbClr val="00589A"/>
                </a:solidFill>
              </a:rPr>
              <a:t>összegzés</a:t>
            </a:r>
            <a:endParaRPr lang="hu-HU" altLang="hu-HU" sz="3200" i="1" dirty="0">
              <a:solidFill>
                <a:srgbClr val="00589A"/>
              </a:solidFill>
            </a:endParaRPr>
          </a:p>
        </p:txBody>
      </p:sp>
      <p:sp>
        <p:nvSpPr>
          <p:cNvPr id="12" name="Átellenes sarkain kerekített téglalap 11"/>
          <p:cNvSpPr/>
          <p:nvPr/>
        </p:nvSpPr>
        <p:spPr>
          <a:xfrm>
            <a:off x="8389625" y="5261460"/>
            <a:ext cx="431800" cy="231775"/>
          </a:xfrm>
          <a:prstGeom prst="round2Diag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200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889</Words>
  <Application>Microsoft Office PowerPoint</Application>
  <PresentationFormat>Diavetítés a képernyőre (4:3 oldalarány)</PresentationFormat>
  <Paragraphs>194</Paragraphs>
  <Slides>13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4" baseType="lpstr">
      <vt:lpstr>Office Theme</vt:lpstr>
      <vt:lpstr>  Támogatási intézkedések és kifizetések normatív erdészeti támogatásoknál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Központi ügyfélszolgálat címe: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mvh04150</cp:lastModifiedBy>
  <cp:revision>239</cp:revision>
  <dcterms:created xsi:type="dcterms:W3CDTF">2013-08-21T19:17:07Z</dcterms:created>
  <dcterms:modified xsi:type="dcterms:W3CDTF">2019-12-12T06:46:33Z</dcterms:modified>
</cp:coreProperties>
</file>