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1" r:id="rId3"/>
    <p:sldId id="298" r:id="rId4"/>
    <p:sldId id="303" r:id="rId5"/>
    <p:sldId id="300" r:id="rId6"/>
    <p:sldId id="304" r:id="rId7"/>
    <p:sldId id="305" r:id="rId8"/>
    <p:sldId id="295" r:id="rId9"/>
    <p:sldId id="296" r:id="rId10"/>
    <p:sldId id="277" r:id="rId11"/>
    <p:sldId id="306" r:id="rId12"/>
    <p:sldId id="302" r:id="rId1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118" autoAdjust="0"/>
  </p:normalViewPr>
  <p:slideViewPr>
    <p:cSldViewPr snapToGrid="0">
      <p:cViewPr varScale="1">
        <p:scale>
          <a:sx n="61" d="100"/>
          <a:sy n="61" d="100"/>
        </p:scale>
        <p:origin x="278" y="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haszanik\Desktop\Brusszeli_munkak\Brusszel_2014_0204\KBBE_stat_092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877249039522234"/>
          <c:y val="1.0610079575596816E-2"/>
          <c:w val="0.86854035908554905"/>
          <c:h val="0.83874385025645304"/>
        </c:manualLayout>
      </c:layout>
      <c:barChart>
        <c:barDir val="bar"/>
        <c:grouping val="percentStacked"/>
        <c:varyColors val="0"/>
        <c:ser>
          <c:idx val="2"/>
          <c:order val="0"/>
          <c:tx>
            <c:strRef>
              <c:f>NEW_Figure_9!$C$7</c:f>
              <c:strCache>
                <c:ptCount val="1"/>
                <c:pt idx="0">
                  <c:v>EU15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NEW_Figure_9!$A$8:$B$17</c:f>
              <c:multiLvlStrCache>
                <c:ptCount val="10"/>
                <c:lvl>
                  <c:pt idx="0">
                    <c:v>participants</c:v>
                  </c:pt>
                  <c:pt idx="1">
                    <c:v>million €</c:v>
                  </c:pt>
                  <c:pt idx="2">
                    <c:v>participants</c:v>
                  </c:pt>
                  <c:pt idx="3">
                    <c:v>million €</c:v>
                  </c:pt>
                  <c:pt idx="4">
                    <c:v>participants</c:v>
                  </c:pt>
                  <c:pt idx="5">
                    <c:v>million €</c:v>
                  </c:pt>
                  <c:pt idx="6">
                    <c:v>participants</c:v>
                  </c:pt>
                  <c:pt idx="7">
                    <c:v>million €</c:v>
                  </c:pt>
                  <c:pt idx="8">
                    <c:v>participants</c:v>
                  </c:pt>
                  <c:pt idx="9">
                    <c:v>million €</c:v>
                  </c:pt>
                </c:lvl>
                <c:lvl>
                  <c:pt idx="0">
                    <c:v>Food</c:v>
                  </c:pt>
                  <c:pt idx="2">
                    <c:v>Agriculture</c:v>
                  </c:pt>
                  <c:pt idx="4">
                    <c:v>Fisheries and aquaculture</c:v>
                  </c:pt>
                  <c:pt idx="6">
                    <c:v>Biotechnology</c:v>
                  </c:pt>
                  <c:pt idx="8">
                    <c:v>Horizontal</c:v>
                  </c:pt>
                </c:lvl>
              </c:multiLvlStrCache>
            </c:multiLvlStrRef>
          </c:cat>
          <c:val>
            <c:numRef>
              <c:f>NEW_Figure_9!$C$8:$C$17</c:f>
              <c:numCache>
                <c:formatCode>0</c:formatCode>
                <c:ptCount val="10"/>
                <c:pt idx="0">
                  <c:v>78.892569805963092</c:v>
                </c:pt>
                <c:pt idx="1">
                  <c:v>86.786897329977023</c:v>
                </c:pt>
                <c:pt idx="2">
                  <c:v>73.220577871740659</c:v>
                </c:pt>
                <c:pt idx="3">
                  <c:v>83.909376864936718</c:v>
                </c:pt>
                <c:pt idx="4">
                  <c:v>73.737373737373744</c:v>
                </c:pt>
                <c:pt idx="5">
                  <c:v>79.942049954218305</c:v>
                </c:pt>
                <c:pt idx="6">
                  <c:v>77.748962655601673</c:v>
                </c:pt>
                <c:pt idx="7">
                  <c:v>85.067365127634289</c:v>
                </c:pt>
                <c:pt idx="8">
                  <c:v>51.754385964912274</c:v>
                </c:pt>
                <c:pt idx="9">
                  <c:v>70.863819757444048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02-483E-A382-BD29AD0C471A}"/>
            </c:ext>
          </c:extLst>
        </c:ser>
        <c:ser>
          <c:idx val="0"/>
          <c:order val="1"/>
          <c:tx>
            <c:strRef>
              <c:f>NEW_Figure_9!$D$7</c:f>
              <c:strCache>
                <c:ptCount val="1"/>
                <c:pt idx="0">
                  <c:v>EU13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hu-H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NEW_Figure_9!$A$8:$B$17</c:f>
              <c:multiLvlStrCache>
                <c:ptCount val="10"/>
                <c:lvl>
                  <c:pt idx="0">
                    <c:v>participants</c:v>
                  </c:pt>
                  <c:pt idx="1">
                    <c:v>million €</c:v>
                  </c:pt>
                  <c:pt idx="2">
                    <c:v>participants</c:v>
                  </c:pt>
                  <c:pt idx="3">
                    <c:v>million €</c:v>
                  </c:pt>
                  <c:pt idx="4">
                    <c:v>participants</c:v>
                  </c:pt>
                  <c:pt idx="5">
                    <c:v>million €</c:v>
                  </c:pt>
                  <c:pt idx="6">
                    <c:v>participants</c:v>
                  </c:pt>
                  <c:pt idx="7">
                    <c:v>million €</c:v>
                  </c:pt>
                  <c:pt idx="8">
                    <c:v>participants</c:v>
                  </c:pt>
                  <c:pt idx="9">
                    <c:v>million €</c:v>
                  </c:pt>
                </c:lvl>
                <c:lvl>
                  <c:pt idx="0">
                    <c:v>Food</c:v>
                  </c:pt>
                  <c:pt idx="2">
                    <c:v>Agriculture</c:v>
                  </c:pt>
                  <c:pt idx="4">
                    <c:v>Fisheries and aquaculture</c:v>
                  </c:pt>
                  <c:pt idx="6">
                    <c:v>Biotechnology</c:v>
                  </c:pt>
                  <c:pt idx="8">
                    <c:v>Horizontal</c:v>
                  </c:pt>
                </c:lvl>
              </c:multiLvlStrCache>
            </c:multiLvlStrRef>
          </c:cat>
          <c:val>
            <c:numRef>
              <c:f>NEW_Figure_9!$D$8:$D$17</c:f>
              <c:numCache>
                <c:formatCode>0</c:formatCode>
                <c:ptCount val="10"/>
                <c:pt idx="0">
                  <c:v>7.8561287269285378</c:v>
                </c:pt>
                <c:pt idx="1">
                  <c:v>4.3958376912453145</c:v>
                </c:pt>
                <c:pt idx="2">
                  <c:v>10.676532769556026</c:v>
                </c:pt>
                <c:pt idx="3">
                  <c:v>5.3304815658066627</c:v>
                </c:pt>
                <c:pt idx="4">
                  <c:v>5.6818181818181834</c:v>
                </c:pt>
                <c:pt idx="5">
                  <c:v>3.9101125639541507</c:v>
                </c:pt>
                <c:pt idx="6">
                  <c:v>6.0165975103734413</c:v>
                </c:pt>
                <c:pt idx="7">
                  <c:v>3.4674195611154315</c:v>
                </c:pt>
                <c:pt idx="8">
                  <c:v>10.52631578947368</c:v>
                </c:pt>
                <c:pt idx="9">
                  <c:v>3.9021333419825157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02-483E-A382-BD29AD0C471A}"/>
            </c:ext>
          </c:extLst>
        </c:ser>
        <c:ser>
          <c:idx val="1"/>
          <c:order val="2"/>
          <c:tx>
            <c:strRef>
              <c:f>NEW_Figure_9!$E$7</c:f>
              <c:strCache>
                <c:ptCount val="1"/>
                <c:pt idx="0">
                  <c:v>Associate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NEW_Figure_9!$A$8:$B$17</c:f>
              <c:multiLvlStrCache>
                <c:ptCount val="10"/>
                <c:lvl>
                  <c:pt idx="0">
                    <c:v>participants</c:v>
                  </c:pt>
                  <c:pt idx="1">
                    <c:v>million €</c:v>
                  </c:pt>
                  <c:pt idx="2">
                    <c:v>participants</c:v>
                  </c:pt>
                  <c:pt idx="3">
                    <c:v>million €</c:v>
                  </c:pt>
                  <c:pt idx="4">
                    <c:v>participants</c:v>
                  </c:pt>
                  <c:pt idx="5">
                    <c:v>million €</c:v>
                  </c:pt>
                  <c:pt idx="6">
                    <c:v>participants</c:v>
                  </c:pt>
                  <c:pt idx="7">
                    <c:v>million €</c:v>
                  </c:pt>
                  <c:pt idx="8">
                    <c:v>participants</c:v>
                  </c:pt>
                  <c:pt idx="9">
                    <c:v>million €</c:v>
                  </c:pt>
                </c:lvl>
                <c:lvl>
                  <c:pt idx="0">
                    <c:v>Food</c:v>
                  </c:pt>
                  <c:pt idx="2">
                    <c:v>Agriculture</c:v>
                  </c:pt>
                  <c:pt idx="4">
                    <c:v>Fisheries and aquaculture</c:v>
                  </c:pt>
                  <c:pt idx="6">
                    <c:v>Biotechnology</c:v>
                  </c:pt>
                  <c:pt idx="8">
                    <c:v>Horizontal</c:v>
                  </c:pt>
                </c:lvl>
              </c:multiLvlStrCache>
            </c:multiLvlStrRef>
          </c:cat>
          <c:val>
            <c:numRef>
              <c:f>NEW_Figure_9!$E$8:$E$17</c:f>
              <c:numCache>
                <c:formatCode>0</c:formatCode>
                <c:ptCount val="10"/>
                <c:pt idx="0">
                  <c:v>7.3828679602460934</c:v>
                </c:pt>
                <c:pt idx="1">
                  <c:v>5.8206623434961804</c:v>
                </c:pt>
                <c:pt idx="2">
                  <c:v>7.3643410852713194</c:v>
                </c:pt>
                <c:pt idx="3">
                  <c:v>6.6811518002931409</c:v>
                </c:pt>
                <c:pt idx="4">
                  <c:v>12.752525252525261</c:v>
                </c:pt>
                <c:pt idx="5">
                  <c:v>13.97660369525121</c:v>
                </c:pt>
                <c:pt idx="6">
                  <c:v>7.8838174273858899</c:v>
                </c:pt>
                <c:pt idx="7">
                  <c:v>8.3781061020172878</c:v>
                </c:pt>
                <c:pt idx="8">
                  <c:v>3.5087719298245608</c:v>
                </c:pt>
                <c:pt idx="9">
                  <c:v>4.6652299308035872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202-483E-A382-BD29AD0C471A}"/>
            </c:ext>
          </c:extLst>
        </c:ser>
        <c:ser>
          <c:idx val="3"/>
          <c:order val="3"/>
          <c:tx>
            <c:strRef>
              <c:f>NEW_Figure_9!$F$7</c:f>
              <c:strCache>
                <c:ptCount val="1"/>
                <c:pt idx="0">
                  <c:v>ICPC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NEW_Figure_9!$A$8:$B$17</c:f>
              <c:multiLvlStrCache>
                <c:ptCount val="10"/>
                <c:lvl>
                  <c:pt idx="0">
                    <c:v>participants</c:v>
                  </c:pt>
                  <c:pt idx="1">
                    <c:v>million €</c:v>
                  </c:pt>
                  <c:pt idx="2">
                    <c:v>participants</c:v>
                  </c:pt>
                  <c:pt idx="3">
                    <c:v>million €</c:v>
                  </c:pt>
                  <c:pt idx="4">
                    <c:v>participants</c:v>
                  </c:pt>
                  <c:pt idx="5">
                    <c:v>million €</c:v>
                  </c:pt>
                  <c:pt idx="6">
                    <c:v>participants</c:v>
                  </c:pt>
                  <c:pt idx="7">
                    <c:v>million €</c:v>
                  </c:pt>
                  <c:pt idx="8">
                    <c:v>participants</c:v>
                  </c:pt>
                  <c:pt idx="9">
                    <c:v>million €</c:v>
                  </c:pt>
                </c:lvl>
                <c:lvl>
                  <c:pt idx="0">
                    <c:v>Food</c:v>
                  </c:pt>
                  <c:pt idx="2">
                    <c:v>Agriculture</c:v>
                  </c:pt>
                  <c:pt idx="4">
                    <c:v>Fisheries and aquaculture</c:v>
                  </c:pt>
                  <c:pt idx="6">
                    <c:v>Biotechnology</c:v>
                  </c:pt>
                  <c:pt idx="8">
                    <c:v>Horizontal</c:v>
                  </c:pt>
                </c:lvl>
              </c:multiLvlStrCache>
            </c:multiLvlStrRef>
          </c:cat>
          <c:val>
            <c:numRef>
              <c:f>NEW_Figure_9!$F$8:$F$17</c:f>
              <c:numCache>
                <c:formatCode>0</c:formatCode>
                <c:ptCount val="10"/>
                <c:pt idx="0">
                  <c:v>4.3066729768102228</c:v>
                </c:pt>
                <c:pt idx="1">
                  <c:v>2.8375011754012824</c:v>
                </c:pt>
                <c:pt idx="2">
                  <c:v>6.7653276955602539</c:v>
                </c:pt>
                <c:pt idx="3">
                  <c:v>3.4207511880440862</c:v>
                </c:pt>
                <c:pt idx="4">
                  <c:v>7.1969696969696972</c:v>
                </c:pt>
                <c:pt idx="5">
                  <c:v>1.9981444375876098</c:v>
                </c:pt>
                <c:pt idx="6">
                  <c:v>6.6390041493775911</c:v>
                </c:pt>
                <c:pt idx="7">
                  <c:v>2.8493556793595136</c:v>
                </c:pt>
                <c:pt idx="8">
                  <c:v>32.456140350877192</c:v>
                </c:pt>
                <c:pt idx="9">
                  <c:v>19.886404630247061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202-483E-A382-BD29AD0C471A}"/>
            </c:ext>
          </c:extLst>
        </c:ser>
        <c:ser>
          <c:idx val="4"/>
          <c:order val="4"/>
          <c:tx>
            <c:strRef>
              <c:f>NEW_Figure_9!$G$7</c:f>
              <c:strCache>
                <c:ptCount val="1"/>
                <c:pt idx="0">
                  <c:v>Other TC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2.158272973758383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202-483E-A382-BD29AD0C471A}"/>
                </c:ext>
              </c:extLst>
            </c:dLbl>
            <c:dLbl>
              <c:idx val="5"/>
              <c:layout>
                <c:manualLayout>
                  <c:x val="1.4388486491722561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202-483E-A382-BD29AD0C471A}"/>
                </c:ext>
              </c:extLst>
            </c:dLbl>
            <c:dLbl>
              <c:idx val="7"/>
              <c:layout>
                <c:manualLayout>
                  <c:x val="2.158272973758383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202-483E-A382-BD29AD0C471A}"/>
                </c:ext>
              </c:extLst>
            </c:dLbl>
            <c:dLbl>
              <c:idx val="9"/>
              <c:layout>
                <c:manualLayout>
                  <c:x val="1.9184648655630177E-2"/>
                  <c:y val="-3.358522250209932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202-483E-A382-BD29AD0C471A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NEW_Figure_9!$A$8:$B$17</c:f>
              <c:multiLvlStrCache>
                <c:ptCount val="10"/>
                <c:lvl>
                  <c:pt idx="0">
                    <c:v>participants</c:v>
                  </c:pt>
                  <c:pt idx="1">
                    <c:v>million €</c:v>
                  </c:pt>
                  <c:pt idx="2">
                    <c:v>participants</c:v>
                  </c:pt>
                  <c:pt idx="3">
                    <c:v>million €</c:v>
                  </c:pt>
                  <c:pt idx="4">
                    <c:v>participants</c:v>
                  </c:pt>
                  <c:pt idx="5">
                    <c:v>million €</c:v>
                  </c:pt>
                  <c:pt idx="6">
                    <c:v>participants</c:v>
                  </c:pt>
                  <c:pt idx="7">
                    <c:v>million €</c:v>
                  </c:pt>
                  <c:pt idx="8">
                    <c:v>participants</c:v>
                  </c:pt>
                  <c:pt idx="9">
                    <c:v>million €</c:v>
                  </c:pt>
                </c:lvl>
                <c:lvl>
                  <c:pt idx="0">
                    <c:v>Food</c:v>
                  </c:pt>
                  <c:pt idx="2">
                    <c:v>Agriculture</c:v>
                  </c:pt>
                  <c:pt idx="4">
                    <c:v>Fisheries and aquaculture</c:v>
                  </c:pt>
                  <c:pt idx="6">
                    <c:v>Biotechnology</c:v>
                  </c:pt>
                  <c:pt idx="8">
                    <c:v>Horizontal</c:v>
                  </c:pt>
                </c:lvl>
              </c:multiLvlStrCache>
            </c:multiLvlStrRef>
          </c:cat>
          <c:val>
            <c:numRef>
              <c:f>NEW_Figure_9!$G$8:$G$17</c:f>
              <c:numCache>
                <c:formatCode>0</c:formatCode>
                <c:ptCount val="10"/>
                <c:pt idx="0">
                  <c:v>1.5617605300520581</c:v>
                </c:pt>
                <c:pt idx="1">
                  <c:v>0.15910145988021776</c:v>
                </c:pt>
                <c:pt idx="2">
                  <c:v>1.9732205778717413</c:v>
                </c:pt>
                <c:pt idx="3">
                  <c:v>0.65823858091938192</c:v>
                </c:pt>
                <c:pt idx="4">
                  <c:v>0.6313131313131316</c:v>
                </c:pt>
                <c:pt idx="5">
                  <c:v>0.17308934898877942</c:v>
                </c:pt>
                <c:pt idx="6">
                  <c:v>1.7116182572614096</c:v>
                </c:pt>
                <c:pt idx="7">
                  <c:v>0.23775352987345089</c:v>
                </c:pt>
                <c:pt idx="8">
                  <c:v>1.7543859649122819</c:v>
                </c:pt>
                <c:pt idx="9">
                  <c:v>0.68241233952275326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202-483E-A382-BD29AD0C471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1005190912"/>
        <c:axId val="1005192544"/>
      </c:barChart>
      <c:catAx>
        <c:axId val="100519091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005192544"/>
        <c:crosses val="autoZero"/>
        <c:auto val="1"/>
        <c:lblAlgn val="ctr"/>
        <c:lblOffset val="100"/>
        <c:noMultiLvlLbl val="0"/>
      </c:catAx>
      <c:valAx>
        <c:axId val="1005192544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005190912"/>
        <c:crosses val="autoZero"/>
        <c:crossBetween val="between"/>
        <c:majorUnit val="0.1"/>
      </c:valAx>
    </c:plotArea>
    <c:legend>
      <c:legendPos val="b"/>
      <c:layout>
        <c:manualLayout>
          <c:xMode val="edge"/>
          <c:yMode val="edge"/>
          <c:x val="0.20695347864125679"/>
          <c:y val="0.92254292611371236"/>
          <c:w val="0.56112229010392112"/>
          <c:h val="5.1240925965335415E-2"/>
        </c:manualLayout>
      </c:layout>
      <c:overlay val="0"/>
      <c:txPr>
        <a:bodyPr/>
        <a:lstStyle/>
        <a:p>
          <a:pPr>
            <a:defRPr sz="2400"/>
          </a:pPr>
          <a:endParaRPr lang="hu-HU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50">
          <a:latin typeface="+mn-lt"/>
          <a:cs typeface="Arial" pitchFamily="34" charset="0"/>
        </a:defRPr>
      </a:pPr>
      <a:endParaRPr lang="hu-H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826F0E-4A6E-41C5-A3BC-577626A6FF08}" type="doc">
      <dgm:prSet loTypeId="urn:microsoft.com/office/officeart/2005/8/layout/matrix2" loCatId="matrix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hu-HU"/>
        </a:p>
      </dgm:t>
    </dgm:pt>
    <dgm:pt modelId="{11B4AE04-A5D9-4614-9E4B-F70519A722F9}">
      <dgm:prSet phldrT="[Szöveg]" custT="1"/>
      <dgm:spPr/>
      <dgm:t>
        <a:bodyPr spcFirstLastPara="0" vert="horz" wrap="square" lIns="80010" tIns="80010" rIns="80010" bIns="80010" numCol="1" spcCol="1270" anchor="ctr" anchorCtr="0"/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800" kern="1200">
              <a:latin typeface="Century Gothic"/>
              <a:ea typeface="+mn-ea"/>
              <a:cs typeface="+mn-cs"/>
            </a:rPr>
            <a:t>Sympathy</a:t>
          </a:r>
          <a:endParaRPr lang="hu-HU" sz="2800" kern="1200" dirty="0">
            <a:latin typeface="Century Gothic"/>
            <a:ea typeface="+mn-ea"/>
            <a:cs typeface="+mn-cs"/>
          </a:endParaRPr>
        </a:p>
      </dgm:t>
    </dgm:pt>
    <dgm:pt modelId="{279EF160-600B-4201-887A-509A9A7AADA4}" type="parTrans" cxnId="{D8A4FD3E-7CE6-4D33-848A-E97C9E5C9DF4}">
      <dgm:prSet/>
      <dgm:spPr/>
      <dgm:t>
        <a:bodyPr/>
        <a:lstStyle/>
        <a:p>
          <a:endParaRPr lang="hu-HU" sz="2800"/>
        </a:p>
      </dgm:t>
    </dgm:pt>
    <dgm:pt modelId="{C85D4FB5-F6BB-4AA0-89B4-C35EABA2948D}" type="sibTrans" cxnId="{D8A4FD3E-7CE6-4D33-848A-E97C9E5C9DF4}">
      <dgm:prSet/>
      <dgm:spPr/>
      <dgm:t>
        <a:bodyPr/>
        <a:lstStyle/>
        <a:p>
          <a:endParaRPr lang="hu-HU" sz="2800"/>
        </a:p>
      </dgm:t>
    </dgm:pt>
    <dgm:pt modelId="{02F5A110-5EBC-4F1A-9A93-C1714413C8F4}">
      <dgm:prSet phldrT="[Szöveg]" custT="1"/>
      <dgm:spPr/>
      <dgm:t>
        <a:bodyPr spcFirstLastPara="0" vert="horz" wrap="square" lIns="80010" tIns="80010" rIns="80010" bIns="80010" numCol="1" spcCol="1270" anchor="ctr" anchorCtr="0"/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800" kern="1200">
              <a:latin typeface="Century Gothic"/>
              <a:ea typeface="+mn-ea"/>
              <a:cs typeface="+mn-cs"/>
            </a:rPr>
            <a:t>Trust</a:t>
          </a:r>
          <a:endParaRPr lang="hu-HU" sz="2800" kern="1200" dirty="0">
            <a:latin typeface="Century Gothic"/>
            <a:ea typeface="+mn-ea"/>
            <a:cs typeface="+mn-cs"/>
          </a:endParaRPr>
        </a:p>
      </dgm:t>
    </dgm:pt>
    <dgm:pt modelId="{66F2C4C1-EF1E-4C2E-9B31-867DFD0537AC}" type="parTrans" cxnId="{A7E01C08-FD4B-40B9-A6CB-482C3A35B8B0}">
      <dgm:prSet/>
      <dgm:spPr/>
      <dgm:t>
        <a:bodyPr/>
        <a:lstStyle/>
        <a:p>
          <a:endParaRPr lang="hu-HU" sz="2800"/>
        </a:p>
      </dgm:t>
    </dgm:pt>
    <dgm:pt modelId="{505EEA29-9A26-4BC3-8491-D511B8ACB644}" type="sibTrans" cxnId="{A7E01C08-FD4B-40B9-A6CB-482C3A35B8B0}">
      <dgm:prSet/>
      <dgm:spPr/>
      <dgm:t>
        <a:bodyPr/>
        <a:lstStyle/>
        <a:p>
          <a:endParaRPr lang="hu-HU" sz="2800"/>
        </a:p>
      </dgm:t>
    </dgm:pt>
    <dgm:pt modelId="{4291C114-05A7-48A4-B5FE-8D1A7A5DD8B4}">
      <dgm:prSet phldrT="[Szöveg]" custT="1"/>
      <dgm:spPr/>
      <dgm:t>
        <a:bodyPr/>
        <a:lstStyle/>
        <a:p>
          <a:r>
            <a:rPr lang="hu-HU" sz="2800" dirty="0" err="1"/>
            <a:t>Mistrust</a:t>
          </a:r>
          <a:endParaRPr lang="hu-HU" sz="2800" dirty="0"/>
        </a:p>
      </dgm:t>
    </dgm:pt>
    <dgm:pt modelId="{B9D4D123-2F88-408D-AB63-1828D7FE3E73}" type="parTrans" cxnId="{BD23770C-6826-4145-BF01-4BDF516A87F5}">
      <dgm:prSet/>
      <dgm:spPr/>
      <dgm:t>
        <a:bodyPr/>
        <a:lstStyle/>
        <a:p>
          <a:endParaRPr lang="hu-HU" sz="2800"/>
        </a:p>
      </dgm:t>
    </dgm:pt>
    <dgm:pt modelId="{9C0052E8-0BAE-4875-BB57-185EAFB1094D}" type="sibTrans" cxnId="{BD23770C-6826-4145-BF01-4BDF516A87F5}">
      <dgm:prSet/>
      <dgm:spPr/>
      <dgm:t>
        <a:bodyPr/>
        <a:lstStyle/>
        <a:p>
          <a:endParaRPr lang="hu-HU" sz="2800"/>
        </a:p>
      </dgm:t>
    </dgm:pt>
    <dgm:pt modelId="{CD198C5D-B027-4168-8637-120C16EFCE5C}">
      <dgm:prSet phldrT="[Szöveg]" custT="1"/>
      <dgm:spPr/>
      <dgm:t>
        <a:bodyPr/>
        <a:lstStyle/>
        <a:p>
          <a:r>
            <a:rPr lang="hu-HU" sz="2800" dirty="0" err="1"/>
            <a:t>Respect</a:t>
          </a:r>
          <a:endParaRPr lang="hu-HU" sz="2800" dirty="0"/>
        </a:p>
      </dgm:t>
    </dgm:pt>
    <dgm:pt modelId="{E1CD23DB-4337-4E3D-997C-713F0A7C33C9}" type="parTrans" cxnId="{3CB95C63-B70F-4285-B150-9433E4DC19CE}">
      <dgm:prSet/>
      <dgm:spPr/>
      <dgm:t>
        <a:bodyPr/>
        <a:lstStyle/>
        <a:p>
          <a:endParaRPr lang="hu-HU" sz="2800"/>
        </a:p>
      </dgm:t>
    </dgm:pt>
    <dgm:pt modelId="{BA483FF7-7B09-4B96-BDF0-2F3578843952}" type="sibTrans" cxnId="{3CB95C63-B70F-4285-B150-9433E4DC19CE}">
      <dgm:prSet/>
      <dgm:spPr/>
      <dgm:t>
        <a:bodyPr/>
        <a:lstStyle/>
        <a:p>
          <a:endParaRPr lang="hu-HU" sz="2800"/>
        </a:p>
      </dgm:t>
    </dgm:pt>
    <dgm:pt modelId="{53BD4E5E-D84B-44CE-96C9-01698DB0E5EF}" type="pres">
      <dgm:prSet presAssocID="{D2826F0E-4A6E-41C5-A3BC-577626A6FF08}" presName="matrix" presStyleCnt="0">
        <dgm:presLayoutVars>
          <dgm:chMax val="1"/>
          <dgm:dir/>
          <dgm:resizeHandles val="exact"/>
        </dgm:presLayoutVars>
      </dgm:prSet>
      <dgm:spPr/>
    </dgm:pt>
    <dgm:pt modelId="{FF2FBBBA-73C1-4FF5-BA2A-0209FEC5B37E}" type="pres">
      <dgm:prSet presAssocID="{D2826F0E-4A6E-41C5-A3BC-577626A6FF08}" presName="axisShape" presStyleLbl="bgShp" presStyleIdx="0" presStyleCnt="1" custScaleX="111426"/>
      <dgm:spPr/>
    </dgm:pt>
    <dgm:pt modelId="{F9503B43-5DB6-407A-AB1B-0426A5B5F883}" type="pres">
      <dgm:prSet presAssocID="{D2826F0E-4A6E-41C5-A3BC-577626A6FF08}" presName="rect1" presStyleLbl="node1" presStyleIdx="0" presStyleCnt="4" custScaleX="126246" custLinFactNeighborX="-13058" custLinFactNeighborY="1160">
        <dgm:presLayoutVars>
          <dgm:chMax val="0"/>
          <dgm:chPref val="0"/>
          <dgm:bulletEnabled val="1"/>
        </dgm:presLayoutVars>
      </dgm:prSet>
      <dgm:spPr>
        <a:xfrm>
          <a:off x="1280160" y="264160"/>
          <a:ext cx="1625600" cy="1625600"/>
        </a:xfrm>
        <a:prstGeom prst="roundRect">
          <a:avLst/>
        </a:prstGeom>
      </dgm:spPr>
    </dgm:pt>
    <dgm:pt modelId="{EBBEAB94-BC2C-4065-9528-35621C4730CD}" type="pres">
      <dgm:prSet presAssocID="{D2826F0E-4A6E-41C5-A3BC-577626A6FF08}" presName="rect2" presStyleLbl="node1" presStyleIdx="1" presStyleCnt="4" custScaleX="126211" custLinFactNeighborX="13058" custLinFactNeighborY="1716">
        <dgm:presLayoutVars>
          <dgm:chMax val="0"/>
          <dgm:chPref val="0"/>
          <dgm:bulletEnabled val="1"/>
        </dgm:presLayoutVars>
      </dgm:prSet>
      <dgm:spPr>
        <a:xfrm>
          <a:off x="3190240" y="264160"/>
          <a:ext cx="1625600" cy="1625600"/>
        </a:xfrm>
        <a:prstGeom prst="roundRect">
          <a:avLst/>
        </a:prstGeom>
      </dgm:spPr>
    </dgm:pt>
    <dgm:pt modelId="{AE18D929-A691-4685-BAF1-A7D831351058}" type="pres">
      <dgm:prSet presAssocID="{D2826F0E-4A6E-41C5-A3BC-577626A6FF08}" presName="rect3" presStyleLbl="node1" presStyleIdx="2" presStyleCnt="4" custScaleX="124481" custLinFactNeighborX="-15586" custLinFactNeighborY="-2115">
        <dgm:presLayoutVars>
          <dgm:chMax val="0"/>
          <dgm:chPref val="0"/>
          <dgm:bulletEnabled val="1"/>
        </dgm:presLayoutVars>
      </dgm:prSet>
      <dgm:spPr/>
    </dgm:pt>
    <dgm:pt modelId="{097D0B47-55D2-4E78-872F-D869CE8B7B81}" type="pres">
      <dgm:prSet presAssocID="{D2826F0E-4A6E-41C5-A3BC-577626A6FF08}" presName="rect4" presStyleLbl="node1" presStyleIdx="3" presStyleCnt="4" custScaleX="126235" custLinFactNeighborX="13070" custLinFactNeighborY="-909">
        <dgm:presLayoutVars>
          <dgm:chMax val="0"/>
          <dgm:chPref val="0"/>
          <dgm:bulletEnabled val="1"/>
        </dgm:presLayoutVars>
      </dgm:prSet>
      <dgm:spPr/>
    </dgm:pt>
  </dgm:ptLst>
  <dgm:cxnLst>
    <dgm:cxn modelId="{626E1108-BD0B-4F0F-8282-EF689A2D11F9}" type="presOf" srcId="{D2826F0E-4A6E-41C5-A3BC-577626A6FF08}" destId="{53BD4E5E-D84B-44CE-96C9-01698DB0E5EF}" srcOrd="0" destOrd="0" presId="urn:microsoft.com/office/officeart/2005/8/layout/matrix2"/>
    <dgm:cxn modelId="{A7E01C08-FD4B-40B9-A6CB-482C3A35B8B0}" srcId="{D2826F0E-4A6E-41C5-A3BC-577626A6FF08}" destId="{02F5A110-5EBC-4F1A-9A93-C1714413C8F4}" srcOrd="1" destOrd="0" parTransId="{66F2C4C1-EF1E-4C2E-9B31-867DFD0537AC}" sibTransId="{505EEA29-9A26-4BC3-8491-D511B8ACB644}"/>
    <dgm:cxn modelId="{BD23770C-6826-4145-BF01-4BDF516A87F5}" srcId="{D2826F0E-4A6E-41C5-A3BC-577626A6FF08}" destId="{4291C114-05A7-48A4-B5FE-8D1A7A5DD8B4}" srcOrd="2" destOrd="0" parTransId="{B9D4D123-2F88-408D-AB63-1828D7FE3E73}" sibTransId="{9C0052E8-0BAE-4875-BB57-185EAFB1094D}"/>
    <dgm:cxn modelId="{CFB23230-74C3-42AF-9C4D-F3EC721D506D}" type="presOf" srcId="{4291C114-05A7-48A4-B5FE-8D1A7A5DD8B4}" destId="{AE18D929-A691-4685-BAF1-A7D831351058}" srcOrd="0" destOrd="0" presId="urn:microsoft.com/office/officeart/2005/8/layout/matrix2"/>
    <dgm:cxn modelId="{D8A4FD3E-7CE6-4D33-848A-E97C9E5C9DF4}" srcId="{D2826F0E-4A6E-41C5-A3BC-577626A6FF08}" destId="{11B4AE04-A5D9-4614-9E4B-F70519A722F9}" srcOrd="0" destOrd="0" parTransId="{279EF160-600B-4201-887A-509A9A7AADA4}" sibTransId="{C85D4FB5-F6BB-4AA0-89B4-C35EABA2948D}"/>
    <dgm:cxn modelId="{3CB95C63-B70F-4285-B150-9433E4DC19CE}" srcId="{D2826F0E-4A6E-41C5-A3BC-577626A6FF08}" destId="{CD198C5D-B027-4168-8637-120C16EFCE5C}" srcOrd="3" destOrd="0" parTransId="{E1CD23DB-4337-4E3D-997C-713F0A7C33C9}" sibTransId="{BA483FF7-7B09-4B96-BDF0-2F3578843952}"/>
    <dgm:cxn modelId="{251C2275-D4F9-4598-96B5-7D98F5F51510}" type="presOf" srcId="{11B4AE04-A5D9-4614-9E4B-F70519A722F9}" destId="{F9503B43-5DB6-407A-AB1B-0426A5B5F883}" srcOrd="0" destOrd="0" presId="urn:microsoft.com/office/officeart/2005/8/layout/matrix2"/>
    <dgm:cxn modelId="{4D2E725A-24AE-4BF5-A82E-5EAEE2675219}" type="presOf" srcId="{CD198C5D-B027-4168-8637-120C16EFCE5C}" destId="{097D0B47-55D2-4E78-872F-D869CE8B7B81}" srcOrd="0" destOrd="0" presId="urn:microsoft.com/office/officeart/2005/8/layout/matrix2"/>
    <dgm:cxn modelId="{8E6E95B1-3CC7-42EE-A456-FF0DAEB3CA13}" type="presOf" srcId="{02F5A110-5EBC-4F1A-9A93-C1714413C8F4}" destId="{EBBEAB94-BC2C-4065-9528-35621C4730CD}" srcOrd="0" destOrd="0" presId="urn:microsoft.com/office/officeart/2005/8/layout/matrix2"/>
    <dgm:cxn modelId="{F8DC3B19-3F7F-46EA-88A8-8191E1BF3A36}" type="presParOf" srcId="{53BD4E5E-D84B-44CE-96C9-01698DB0E5EF}" destId="{FF2FBBBA-73C1-4FF5-BA2A-0209FEC5B37E}" srcOrd="0" destOrd="0" presId="urn:microsoft.com/office/officeart/2005/8/layout/matrix2"/>
    <dgm:cxn modelId="{0A5DC112-9C9E-4672-B42B-259279CC448A}" type="presParOf" srcId="{53BD4E5E-D84B-44CE-96C9-01698DB0E5EF}" destId="{F9503B43-5DB6-407A-AB1B-0426A5B5F883}" srcOrd="1" destOrd="0" presId="urn:microsoft.com/office/officeart/2005/8/layout/matrix2"/>
    <dgm:cxn modelId="{516D2628-732F-4C9B-983A-79E4AF3C5326}" type="presParOf" srcId="{53BD4E5E-D84B-44CE-96C9-01698DB0E5EF}" destId="{EBBEAB94-BC2C-4065-9528-35621C4730CD}" srcOrd="2" destOrd="0" presId="urn:microsoft.com/office/officeart/2005/8/layout/matrix2"/>
    <dgm:cxn modelId="{8A2E0F92-0209-4820-A9FF-F5E155FB1655}" type="presParOf" srcId="{53BD4E5E-D84B-44CE-96C9-01698DB0E5EF}" destId="{AE18D929-A691-4685-BAF1-A7D831351058}" srcOrd="3" destOrd="0" presId="urn:microsoft.com/office/officeart/2005/8/layout/matrix2"/>
    <dgm:cxn modelId="{745B05E1-89F8-4C02-8213-C6DE705540E1}" type="presParOf" srcId="{53BD4E5E-D84B-44CE-96C9-01698DB0E5EF}" destId="{097D0B47-55D2-4E78-872F-D869CE8B7B81}" srcOrd="4" destOrd="0" presId="urn:microsoft.com/office/officeart/2005/8/layout/matrix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2FBBBA-73C1-4FF5-BA2A-0209FEC5B37E}">
      <dsp:nvSpPr>
        <dsp:cNvPr id="0" name=""/>
        <dsp:cNvSpPr/>
      </dsp:nvSpPr>
      <dsp:spPr>
        <a:xfrm>
          <a:off x="1415369" y="0"/>
          <a:ext cx="5085709" cy="4564204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6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503B43-5DB6-407A-AB1B-0426A5B5F883}">
      <dsp:nvSpPr>
        <dsp:cNvPr id="0" name=""/>
        <dsp:cNvSpPr/>
      </dsp:nvSpPr>
      <dsp:spPr>
        <a:xfrm>
          <a:off x="1494813" y="317851"/>
          <a:ext cx="2304849" cy="1825681"/>
        </a:xfrm>
        <a:prstGeom prst="round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800" kern="1200">
              <a:latin typeface="Century Gothic"/>
              <a:ea typeface="+mn-ea"/>
              <a:cs typeface="+mn-cs"/>
            </a:rPr>
            <a:t>Sympathy</a:t>
          </a:r>
          <a:endParaRPr lang="hu-HU" sz="2800" kern="1200" dirty="0">
            <a:latin typeface="Century Gothic"/>
            <a:ea typeface="+mn-ea"/>
            <a:cs typeface="+mn-cs"/>
          </a:endParaRPr>
        </a:p>
      </dsp:txBody>
      <dsp:txXfrm>
        <a:off x="1583935" y="406973"/>
        <a:ext cx="2126605" cy="1647437"/>
      </dsp:txXfrm>
    </dsp:sp>
    <dsp:sp modelId="{EBBEAB94-BC2C-4065-9528-35621C4730CD}">
      <dsp:nvSpPr>
        <dsp:cNvPr id="0" name=""/>
        <dsp:cNvSpPr/>
      </dsp:nvSpPr>
      <dsp:spPr>
        <a:xfrm>
          <a:off x="4117103" y="328001"/>
          <a:ext cx="2304211" cy="1825681"/>
        </a:xfrm>
        <a:prstGeom prst="roundRect">
          <a:avLst/>
        </a:prstGeom>
        <a:solidFill>
          <a:schemeClr val="accent6">
            <a:shade val="50000"/>
            <a:hueOff val="184212"/>
            <a:satOff val="-8053"/>
            <a:lumOff val="21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800" kern="1200">
              <a:latin typeface="Century Gothic"/>
              <a:ea typeface="+mn-ea"/>
              <a:cs typeface="+mn-cs"/>
            </a:rPr>
            <a:t>Trust</a:t>
          </a:r>
          <a:endParaRPr lang="hu-HU" sz="2800" kern="1200" dirty="0">
            <a:latin typeface="Century Gothic"/>
            <a:ea typeface="+mn-ea"/>
            <a:cs typeface="+mn-cs"/>
          </a:endParaRPr>
        </a:p>
      </dsp:txBody>
      <dsp:txXfrm>
        <a:off x="4206225" y="417123"/>
        <a:ext cx="2125967" cy="1647437"/>
      </dsp:txXfrm>
    </dsp:sp>
    <dsp:sp modelId="{AE18D929-A691-4685-BAF1-A7D831351058}">
      <dsp:nvSpPr>
        <dsp:cNvPr id="0" name=""/>
        <dsp:cNvSpPr/>
      </dsp:nvSpPr>
      <dsp:spPr>
        <a:xfrm>
          <a:off x="1464771" y="2403235"/>
          <a:ext cx="2272626" cy="1825681"/>
        </a:xfrm>
        <a:prstGeom prst="roundRect">
          <a:avLst/>
        </a:prstGeom>
        <a:solidFill>
          <a:schemeClr val="accent6">
            <a:shade val="50000"/>
            <a:hueOff val="368424"/>
            <a:satOff val="-16105"/>
            <a:lumOff val="43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800" kern="1200" dirty="0" err="1"/>
            <a:t>Mistrust</a:t>
          </a:r>
          <a:endParaRPr lang="hu-HU" sz="2800" kern="1200" dirty="0"/>
        </a:p>
      </dsp:txBody>
      <dsp:txXfrm>
        <a:off x="1553893" y="2492357"/>
        <a:ext cx="2094382" cy="1647437"/>
      </dsp:txXfrm>
    </dsp:sp>
    <dsp:sp modelId="{097D0B47-55D2-4E78-872F-D869CE8B7B81}">
      <dsp:nvSpPr>
        <dsp:cNvPr id="0" name=""/>
        <dsp:cNvSpPr/>
      </dsp:nvSpPr>
      <dsp:spPr>
        <a:xfrm>
          <a:off x="4117103" y="2425253"/>
          <a:ext cx="2304649" cy="1825681"/>
        </a:xfrm>
        <a:prstGeom prst="roundRect">
          <a:avLst/>
        </a:prstGeom>
        <a:solidFill>
          <a:schemeClr val="accent6">
            <a:shade val="50000"/>
            <a:hueOff val="184212"/>
            <a:satOff val="-8053"/>
            <a:lumOff val="21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800" kern="1200" dirty="0" err="1"/>
            <a:t>Respect</a:t>
          </a:r>
          <a:endParaRPr lang="hu-HU" sz="2800" kern="1200" dirty="0"/>
        </a:p>
      </dsp:txBody>
      <dsp:txXfrm>
        <a:off x="4206225" y="2514375"/>
        <a:ext cx="2126405" cy="1647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40847-14C7-4A55-BBC5-3E6D5779E90C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26EB4-6839-4409-B4B6-F69CA9B43F1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1512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026EB4-6839-4409-B4B6-F69CA9B43F17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06514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2E03D9-6541-4E3A-883A-F44D7BA6A4E3}" type="slidenum">
              <a:rPr kumimoji="0" lang="hu-H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hu-H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61023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1" dirty="0" err="1"/>
              <a:t>For</a:t>
            </a:r>
            <a:r>
              <a:rPr lang="hu-HU" sz="1200" b="1" dirty="0"/>
              <a:t> </a:t>
            </a:r>
            <a:r>
              <a:rPr lang="hu-HU" sz="1200" b="1" dirty="0" err="1"/>
              <a:t>trust</a:t>
            </a:r>
            <a:r>
              <a:rPr lang="hu-HU" sz="1200" b="1" dirty="0"/>
              <a:t> </a:t>
            </a:r>
            <a:r>
              <a:rPr lang="hu-HU" sz="1200" b="1" dirty="0" err="1"/>
              <a:t>we</a:t>
            </a:r>
            <a:r>
              <a:rPr lang="hu-HU" sz="1200" b="1" dirty="0"/>
              <a:t> </a:t>
            </a:r>
            <a:r>
              <a:rPr lang="hu-HU" sz="1200" b="1" dirty="0" err="1"/>
              <a:t>need</a:t>
            </a:r>
            <a:r>
              <a:rPr lang="hu-HU" sz="1200" b="1" dirty="0"/>
              <a:t> </a:t>
            </a:r>
            <a:r>
              <a:rPr lang="hu-HU" sz="1200" b="1" dirty="0" err="1"/>
              <a:t>soft</a:t>
            </a:r>
            <a:r>
              <a:rPr lang="hu-HU" sz="1200" b="1" dirty="0"/>
              <a:t> </a:t>
            </a:r>
            <a:r>
              <a:rPr lang="hu-HU" sz="1200" b="1" dirty="0" err="1"/>
              <a:t>skills</a:t>
            </a:r>
            <a:r>
              <a:rPr lang="hu-HU" sz="1200" b="1" dirty="0"/>
              <a:t>: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1200" b="0" dirty="0"/>
              <a:t>M</a:t>
            </a:r>
            <a:r>
              <a:rPr lang="en-US" sz="1200" b="0" dirty="0"/>
              <a:t>ore listening oriented</a:t>
            </a:r>
            <a:endParaRPr lang="hu-HU" sz="1200" b="0" dirty="0"/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1200" b="0" dirty="0"/>
              <a:t>T</a:t>
            </a:r>
            <a:r>
              <a:rPr lang="en-US" sz="1200" b="0" dirty="0" err="1"/>
              <a:t>ailoring</a:t>
            </a:r>
            <a:r>
              <a:rPr lang="en-US" sz="1200" b="0" dirty="0"/>
              <a:t> the breadth of information to the specific farm conditions and aspirations of the farmer</a:t>
            </a:r>
            <a:endParaRPr lang="en-US" sz="300" b="0" dirty="0"/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b="0" dirty="0"/>
              <a:t>Accompanying peer-to-peer processes as a facilitating specialist </a:t>
            </a:r>
            <a:endParaRPr lang="hu-HU" sz="1200" b="0" dirty="0"/>
          </a:p>
          <a:p>
            <a:pPr lvl="0">
              <a:lnSpc>
                <a:spcPct val="150000"/>
              </a:lnSpc>
            </a:pPr>
            <a:r>
              <a:rPr lang="hu-HU" sz="1200" b="1" dirty="0" err="1"/>
              <a:t>For</a:t>
            </a:r>
            <a:r>
              <a:rPr lang="hu-HU" sz="1200" b="1" dirty="0"/>
              <a:t> </a:t>
            </a:r>
            <a:r>
              <a:rPr lang="hu-HU" sz="1200" b="1" dirty="0" err="1"/>
              <a:t>trust</a:t>
            </a:r>
            <a:r>
              <a:rPr lang="hu-HU" sz="1200" b="1" dirty="0"/>
              <a:t> </a:t>
            </a:r>
            <a:r>
              <a:rPr lang="hu-HU" sz="1200" b="1" dirty="0" err="1"/>
              <a:t>we</a:t>
            </a:r>
            <a:r>
              <a:rPr lang="hu-HU" sz="1200" b="1" dirty="0"/>
              <a:t> </a:t>
            </a:r>
            <a:r>
              <a:rPr lang="hu-HU" sz="1200" b="1" dirty="0" err="1"/>
              <a:t>need</a:t>
            </a:r>
            <a:r>
              <a:rPr lang="hu-HU" sz="1200" b="1" dirty="0"/>
              <a:t> </a:t>
            </a:r>
            <a:r>
              <a:rPr lang="hu-HU" sz="1200" b="1" dirty="0" err="1"/>
              <a:t>hard</a:t>
            </a:r>
            <a:r>
              <a:rPr lang="hu-HU" sz="1200" b="1" dirty="0"/>
              <a:t> </a:t>
            </a:r>
            <a:r>
              <a:rPr lang="hu-HU" sz="1200" b="1" dirty="0" err="1"/>
              <a:t>skills</a:t>
            </a:r>
            <a:r>
              <a:rPr lang="hu-HU" sz="1200" b="1" dirty="0"/>
              <a:t>: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1200" b="0" dirty="0"/>
              <a:t>K</a:t>
            </a:r>
            <a:r>
              <a:rPr lang="en-GB" sz="1200" b="0" dirty="0" err="1"/>
              <a:t>nowledge</a:t>
            </a:r>
            <a:r>
              <a:rPr lang="en-GB" sz="1200" b="0" dirty="0"/>
              <a:t> on farming and production techniques</a:t>
            </a:r>
            <a:endParaRPr lang="en-GB" sz="300" b="0" dirty="0"/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1200" b="0" dirty="0"/>
              <a:t>S</a:t>
            </a:r>
            <a:r>
              <a:rPr lang="en-US" sz="1200" b="0" dirty="0" err="1"/>
              <a:t>tepping</a:t>
            </a:r>
            <a:r>
              <a:rPr lang="en-US" sz="1200" b="0" dirty="0"/>
              <a:t> up advisory </a:t>
            </a:r>
            <a:r>
              <a:rPr lang="hu-HU" sz="1200" b="0" dirty="0"/>
              <a:t>and farmer </a:t>
            </a:r>
            <a:r>
              <a:rPr lang="en-US" sz="1200" b="0" dirty="0"/>
              <a:t>competences and </a:t>
            </a:r>
            <a:r>
              <a:rPr lang="hu-HU" sz="1200" b="0" dirty="0" err="1"/>
              <a:t>digital</a:t>
            </a:r>
            <a:r>
              <a:rPr lang="hu-HU" sz="1200" b="0" dirty="0"/>
              <a:t> </a:t>
            </a:r>
            <a:r>
              <a:rPr lang="en-US" sz="1200" b="0" dirty="0"/>
              <a:t>tools enabling the multiple use of data</a:t>
            </a:r>
            <a:endParaRPr lang="en-GB" sz="400" b="0" dirty="0"/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1200" b="0" dirty="0" err="1"/>
              <a:t>How</a:t>
            </a:r>
            <a:r>
              <a:rPr lang="hu-HU" sz="1200" b="0" dirty="0"/>
              <a:t> </a:t>
            </a:r>
            <a:r>
              <a:rPr lang="hu-HU" sz="1200" b="0" dirty="0" err="1"/>
              <a:t>to</a:t>
            </a:r>
            <a:r>
              <a:rPr lang="hu-HU" sz="1200" b="0" dirty="0"/>
              <a:t> </a:t>
            </a:r>
            <a:r>
              <a:rPr lang="hu-HU" sz="1200" b="0" dirty="0" err="1"/>
              <a:t>combine</a:t>
            </a:r>
            <a:r>
              <a:rPr lang="hu-HU" sz="1200" b="0" dirty="0"/>
              <a:t> – „be </a:t>
            </a:r>
            <a:r>
              <a:rPr lang="hu-HU" sz="1200" b="0" dirty="0" err="1"/>
              <a:t>the</a:t>
            </a:r>
            <a:r>
              <a:rPr lang="hu-HU" sz="1200" b="0" dirty="0"/>
              <a:t> </a:t>
            </a:r>
            <a:r>
              <a:rPr lang="hu-HU" sz="1200" b="0" dirty="0" err="1"/>
              <a:t>best</a:t>
            </a:r>
            <a:r>
              <a:rPr lang="hu-HU" sz="1200" b="0" dirty="0"/>
              <a:t> </a:t>
            </a:r>
            <a:r>
              <a:rPr lang="hu-HU" sz="1200" b="0" dirty="0" err="1"/>
              <a:t>clever</a:t>
            </a:r>
            <a:r>
              <a:rPr lang="hu-HU" sz="1200" b="0" dirty="0"/>
              <a:t> </a:t>
            </a:r>
            <a:r>
              <a:rPr lang="hu-HU" sz="1200" b="0" dirty="0" err="1"/>
              <a:t>friend</a:t>
            </a:r>
            <a:r>
              <a:rPr lang="hu-HU" sz="1200" b="0" dirty="0"/>
              <a:t> in </a:t>
            </a:r>
            <a:r>
              <a:rPr lang="hu-HU" sz="1200" b="0" dirty="0" err="1"/>
              <a:t>the</a:t>
            </a:r>
            <a:r>
              <a:rPr lang="hu-HU" sz="1200" b="0" dirty="0"/>
              <a:t> </a:t>
            </a:r>
            <a:r>
              <a:rPr lang="hu-HU" sz="1200" b="0" dirty="0" err="1"/>
              <a:t>neighbourhood</a:t>
            </a:r>
            <a:r>
              <a:rPr lang="hu-HU" sz="1200" b="0" dirty="0"/>
              <a:t>”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1200" b="0" dirty="0"/>
              <a:t>F</a:t>
            </a:r>
            <a:r>
              <a:rPr lang="en-US" sz="1200" b="0" dirty="0"/>
              <a:t>ace-to-face and on-farm: tuning blended learning to the farm context, being impartial and having the ability to change</a:t>
            </a:r>
            <a:endParaRPr lang="hu-HU" b="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661B4-4C40-40CA-92BC-A184706B4FF4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7952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b="1" dirty="0" err="1">
                <a:cs typeface="Arial" panose="020B0604020202020204" pitchFamily="34" charset="0"/>
              </a:rPr>
              <a:t>How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can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we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use</a:t>
            </a:r>
            <a:r>
              <a:rPr lang="hu-HU" b="1" dirty="0">
                <a:cs typeface="Arial" panose="020B0604020202020204" pitchFamily="34" charset="0"/>
              </a:rPr>
              <a:t> BIOEAST RI </a:t>
            </a:r>
            <a:r>
              <a:rPr lang="hu-HU" b="1" dirty="0" err="1">
                <a:cs typeface="Arial" panose="020B0604020202020204" pitchFamily="34" charset="0"/>
              </a:rPr>
              <a:t>focus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areas</a:t>
            </a:r>
            <a:r>
              <a:rPr lang="hu-HU" b="1" dirty="0">
                <a:cs typeface="Arial" panose="020B0604020202020204" pitchFamily="34" charset="0"/>
              </a:rPr>
              <a:t>?</a:t>
            </a:r>
          </a:p>
          <a:p>
            <a:r>
              <a:rPr lang="hu-HU" sz="1200" dirty="0" err="1">
                <a:cs typeface="Arial" panose="020B0604020202020204" pitchFamily="34" charset="0"/>
              </a:rPr>
              <a:t>Focused</a:t>
            </a:r>
            <a:endParaRPr lang="hu-HU" sz="1200" dirty="0"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1200" dirty="0" err="1">
                <a:cs typeface="Arial" panose="020B0604020202020204" pitchFamily="34" charset="0"/>
              </a:rPr>
              <a:t>Strategies</a:t>
            </a:r>
            <a:r>
              <a:rPr lang="hu-HU" sz="1200" dirty="0">
                <a:cs typeface="Arial" panose="020B0604020202020204" pitchFamily="34" charset="0"/>
              </a:rPr>
              <a:t>: </a:t>
            </a:r>
            <a:r>
              <a:rPr lang="hu-HU" sz="1200" dirty="0" err="1">
                <a:cs typeface="Arial" panose="020B0604020202020204" pitchFamily="34" charset="0"/>
              </a:rPr>
              <a:t>national</a:t>
            </a:r>
            <a:r>
              <a:rPr lang="hu-HU" sz="1200" dirty="0">
                <a:cs typeface="Arial" panose="020B0604020202020204" pitchFamily="34" charset="0"/>
              </a:rPr>
              <a:t>, </a:t>
            </a:r>
            <a:r>
              <a:rPr lang="hu-HU" sz="1200" dirty="0" err="1">
                <a:cs typeface="Arial" panose="020B0604020202020204" pitchFamily="34" charset="0"/>
              </a:rPr>
              <a:t>regional</a:t>
            </a:r>
            <a:r>
              <a:rPr lang="hu-HU" sz="1200" dirty="0">
                <a:cs typeface="Arial" panose="020B0604020202020204" pitchFamily="34" charset="0"/>
              </a:rPr>
              <a:t>, sectoral, </a:t>
            </a:r>
            <a:r>
              <a:rPr lang="hu-HU" sz="1200" dirty="0" err="1">
                <a:cs typeface="Arial" panose="020B0604020202020204" pitchFamily="34" charset="0"/>
              </a:rPr>
              <a:t>institutional</a:t>
            </a:r>
            <a:endParaRPr lang="hu-HU" sz="1200" dirty="0"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1200" dirty="0">
                <a:cs typeface="Arial" panose="020B0604020202020204" pitchFamily="34" charset="0"/>
              </a:rPr>
              <a:t>EIP: </a:t>
            </a:r>
            <a:r>
              <a:rPr lang="hu-HU" sz="1200" dirty="0" err="1">
                <a:cs typeface="Arial" panose="020B0604020202020204" pitchFamily="34" charset="0"/>
              </a:rPr>
              <a:t>supporting</a:t>
            </a:r>
            <a:r>
              <a:rPr lang="hu-HU" sz="1200" dirty="0">
                <a:cs typeface="Arial" panose="020B0604020202020204" pitchFamily="34" charset="0"/>
              </a:rPr>
              <a:t> </a:t>
            </a:r>
            <a:r>
              <a:rPr lang="hu-HU" sz="1200" dirty="0" err="1">
                <a:cs typeface="Arial" panose="020B0604020202020204" pitchFamily="34" charset="0"/>
              </a:rPr>
              <a:t>the</a:t>
            </a:r>
            <a:r>
              <a:rPr lang="hu-HU" sz="1200" dirty="0">
                <a:cs typeface="Arial" panose="020B0604020202020204" pitchFamily="34" charset="0"/>
              </a:rPr>
              <a:t> </a:t>
            </a:r>
            <a:r>
              <a:rPr lang="hu-HU" sz="1200" dirty="0" err="1">
                <a:cs typeface="Arial" panose="020B0604020202020204" pitchFamily="34" charset="0"/>
              </a:rPr>
              <a:t>implementation</a:t>
            </a:r>
            <a:endParaRPr lang="hu-HU" sz="1200" dirty="0"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1200" dirty="0">
                <a:cs typeface="Arial" panose="020B0604020202020204" pitchFamily="34" charset="0"/>
              </a:rPr>
              <a:t>H2020: lobbying </a:t>
            </a:r>
            <a:r>
              <a:rPr lang="hu-HU" sz="1200" dirty="0" err="1">
                <a:cs typeface="Arial" panose="020B0604020202020204" pitchFamily="34" charset="0"/>
              </a:rPr>
              <a:t>for</a:t>
            </a:r>
            <a:r>
              <a:rPr lang="hu-HU" sz="1200" dirty="0">
                <a:cs typeface="Arial" panose="020B0604020202020204" pitchFamily="34" charset="0"/>
              </a:rPr>
              <a:t> </a:t>
            </a:r>
            <a:r>
              <a:rPr lang="hu-HU" sz="1200" dirty="0" err="1">
                <a:cs typeface="Arial" panose="020B0604020202020204" pitchFamily="34" charset="0"/>
              </a:rPr>
              <a:t>specific</a:t>
            </a:r>
            <a:r>
              <a:rPr lang="hu-HU" sz="1200" dirty="0">
                <a:cs typeface="Arial" panose="020B0604020202020204" pitchFamily="34" charset="0"/>
              </a:rPr>
              <a:t> </a:t>
            </a:r>
            <a:r>
              <a:rPr lang="hu-HU" sz="1200" dirty="0" err="1">
                <a:cs typeface="Arial" panose="020B0604020202020204" pitchFamily="34" charset="0"/>
              </a:rPr>
              <a:t>calls</a:t>
            </a:r>
            <a:endParaRPr lang="hu-HU" sz="1200" dirty="0"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1200" dirty="0">
                <a:cs typeface="Arial" panose="020B0604020202020204" pitchFamily="34" charset="0"/>
              </a:rPr>
              <a:t>Lobby </a:t>
            </a:r>
            <a:r>
              <a:rPr lang="hu-HU" sz="1200" dirty="0" err="1">
                <a:cs typeface="Arial" panose="020B0604020202020204" pitchFamily="34" charset="0"/>
              </a:rPr>
              <a:t>for</a:t>
            </a:r>
            <a:r>
              <a:rPr lang="hu-HU" sz="1200" dirty="0">
                <a:cs typeface="Arial" panose="020B0604020202020204" pitchFamily="34" charset="0"/>
              </a:rPr>
              <a:t> </a:t>
            </a:r>
            <a:r>
              <a:rPr lang="hu-HU" sz="1200" dirty="0" err="1">
                <a:cs typeface="Arial" panose="020B0604020202020204" pitchFamily="34" charset="0"/>
              </a:rPr>
              <a:t>other</a:t>
            </a:r>
            <a:r>
              <a:rPr lang="hu-HU" sz="1200" dirty="0">
                <a:cs typeface="Arial" panose="020B0604020202020204" pitchFamily="34" charset="0"/>
              </a:rPr>
              <a:t> </a:t>
            </a:r>
            <a:r>
              <a:rPr lang="hu-HU" sz="1200" dirty="0" err="1">
                <a:cs typeface="Arial" panose="020B0604020202020204" pitchFamily="34" charset="0"/>
              </a:rPr>
              <a:t>funds</a:t>
            </a:r>
            <a:endParaRPr lang="hu-HU" sz="1200" dirty="0">
              <a:cs typeface="Arial" panose="020B0604020202020204" pitchFamily="34" charset="0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026EB4-6839-4409-B4B6-F69CA9B43F17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3259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EIP </a:t>
            </a:r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71450" indent="-171450">
              <a:buClr>
                <a:schemeClr val="accent6">
                  <a:lumMod val="75000"/>
                </a:schemeClr>
              </a:buClr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Generally the difficulties of cooperation, lack of trust and information, </a:t>
            </a:r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Clr>
                <a:schemeClr val="accent6">
                  <a:lumMod val="75000"/>
                </a:schemeClr>
              </a:buClr>
              <a:buFontTx/>
              <a:buChar char="-"/>
            </a:pP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omplicated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administrative system</a:t>
            </a:r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Clr>
                <a:schemeClr val="accent6">
                  <a:lumMod val="75000"/>
                </a:schemeClr>
              </a:buClr>
              <a:buFontTx/>
              <a:buChar char="-"/>
            </a:pP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carcity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farmer oriented scientific experts were identified as key challenges </a:t>
            </a:r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indent="-342900" algn="l" defTabSz="914400" rtl="0" eaLnBrk="1" latinLnBrk="0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hu-HU" sz="1200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Workshop</a:t>
            </a:r>
            <a:r>
              <a:rPr lang="hu-HU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I. </a:t>
            </a:r>
            <a:r>
              <a:rPr lang="hu-HU" sz="1200" kern="1200" dirty="0" err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results</a:t>
            </a:r>
            <a:r>
              <a:rPr lang="hu-HU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 sections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hu-H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46 relevant problem areas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63 focus areas (research topics) have been defined. </a:t>
            </a:r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organizations were named by those present, 2/3 of which being international relations.</a:t>
            </a:r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Workshop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II.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farmers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pported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most of the focus areas identified by the researchers. </a:t>
            </a:r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extended these areas in every case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attendants produced 60 project ideas </a:t>
            </a:r>
            <a:endParaRPr lang="hu-H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Tx/>
              <a:buNone/>
            </a:pP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Workshop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III.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Involvement</a:t>
            </a:r>
            <a:r>
              <a:rPr lang="hu-H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SCAR </a:t>
            </a:r>
            <a:r>
              <a:rPr lang="hu-H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fish</a:t>
            </a:r>
            <a:endParaRPr lang="hu-HU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Awereness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raising</a:t>
            </a:r>
            <a:r>
              <a:rPr lang="hu-HU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among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„</a:t>
            </a:r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fish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reasearchers</a:t>
            </a:r>
            <a:endParaRPr 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Land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locked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countries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freshwater</a:t>
            </a:r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200" dirty="0" err="1">
                <a:latin typeface="Arial" panose="020B0604020202020204" pitchFamily="34" charset="0"/>
                <a:cs typeface="Arial" panose="020B0604020202020204" pitchFamily="34" charset="0"/>
              </a:rPr>
              <a:t>aquaculture</a:t>
            </a:r>
            <a:r>
              <a:rPr lang="hu-HU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– lobbying </a:t>
            </a:r>
            <a:r>
              <a:rPr lang="hu-HU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endParaRPr lang="hu-HU" sz="1200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hu-HU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Workshop</a:t>
            </a:r>
            <a:r>
              <a:rPr lang="hu-HU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regional</a:t>
            </a:r>
            <a:r>
              <a:rPr lang="hu-HU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series </a:t>
            </a:r>
            <a:r>
              <a:rPr lang="hu-HU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hu-HU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NAK</a:t>
            </a:r>
          </a:p>
          <a:p>
            <a:pPr marL="0" indent="0">
              <a:buFontTx/>
              <a:buNone/>
            </a:pPr>
            <a:r>
              <a:rPr lang="hu-HU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E03D9-6541-4E3A-883A-F44D7BA6A4E3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2907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09221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402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3187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422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159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08810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6323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0806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808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0029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8831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106A5-EC43-41EA-BDF0-40BED47336BB}" type="datetimeFigureOut">
              <a:rPr lang="hu-HU" smtClean="0"/>
              <a:t>2017. 10. 16.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5F04E-50C9-4F86-987A-2368F6AA6B8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183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ioeast.e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832981"/>
            <a:ext cx="9416374" cy="3045114"/>
          </a:xfrm>
        </p:spPr>
        <p:txBody>
          <a:bodyPr>
            <a:noAutofit/>
          </a:bodyPr>
          <a:lstStyle/>
          <a:p>
            <a:r>
              <a:rPr lang="en-US" sz="4400" b="1" dirty="0"/>
              <a:t>BIOEAST</a:t>
            </a:r>
            <a:br>
              <a:rPr lang="en-US" sz="4400" dirty="0"/>
            </a:br>
            <a:r>
              <a:rPr lang="en-US" sz="4400" dirty="0"/>
              <a:t>Central and Eastern European Initiative for Knowledge-based Agriculture, Aquaculture and Forestry in </a:t>
            </a:r>
            <a:r>
              <a:rPr lang="en-US" sz="4400" dirty="0" err="1"/>
              <a:t>Bioeconomy</a:t>
            </a:r>
            <a:endParaRPr lang="en-GB" sz="44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4398451"/>
            <a:ext cx="9144000" cy="1655762"/>
          </a:xfrm>
        </p:spPr>
        <p:txBody>
          <a:bodyPr>
            <a:normAutofit/>
          </a:bodyPr>
          <a:lstStyle/>
          <a:p>
            <a:r>
              <a:rPr lang="en-GB" dirty="0"/>
              <a:t>Sustainable Farming Conference </a:t>
            </a:r>
            <a:r>
              <a:rPr lang="hu-HU" dirty="0"/>
              <a:t>– </a:t>
            </a: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Chamber</a:t>
            </a:r>
            <a:r>
              <a:rPr lang="hu-HU" dirty="0"/>
              <a:t> of </a:t>
            </a:r>
            <a:r>
              <a:rPr lang="hu-HU" dirty="0" err="1"/>
              <a:t>Agriculture</a:t>
            </a:r>
            <a:endParaRPr lang="en-GB" dirty="0"/>
          </a:p>
          <a:p>
            <a:r>
              <a:rPr lang="en-GB" dirty="0"/>
              <a:t>18 October 2017, Budapest </a:t>
            </a:r>
          </a:p>
          <a:p>
            <a:r>
              <a:rPr lang="en-GB" sz="3600" dirty="0"/>
              <a:t>Anikó Juhász and Barna </a:t>
            </a:r>
            <a:r>
              <a:rPr lang="en-GB" sz="3600" dirty="0" err="1"/>
              <a:t>Kov</a:t>
            </a:r>
            <a:r>
              <a:rPr lang="hu-HU" sz="3600" dirty="0"/>
              <a:t>á</a:t>
            </a:r>
            <a:r>
              <a:rPr lang="en-GB" sz="3600" dirty="0" err="1"/>
              <a:t>cs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04536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BBD2AF1-3FF8-48C4-AA06-D3D9DA012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11440"/>
            <a:ext cx="10515600" cy="1325563"/>
          </a:xfrm>
        </p:spPr>
        <p:txBody>
          <a:bodyPr>
            <a:normAutofit/>
          </a:bodyPr>
          <a:lstStyle/>
          <a:p>
            <a:r>
              <a:rPr lang="hu-HU" b="1" dirty="0" err="1"/>
              <a:t>Provide</a:t>
            </a:r>
            <a:r>
              <a:rPr lang="hu-HU" b="1" dirty="0"/>
              <a:t> </a:t>
            </a:r>
            <a:r>
              <a:rPr lang="hu-HU" b="1" dirty="0" err="1"/>
              <a:t>evidence</a:t>
            </a:r>
            <a:r>
              <a:rPr lang="hu-HU" b="1" dirty="0"/>
              <a:t> </a:t>
            </a:r>
            <a:r>
              <a:rPr lang="hu-HU" b="1" dirty="0" err="1"/>
              <a:t>base</a:t>
            </a:r>
            <a:br>
              <a:rPr lang="hu-HU" dirty="0"/>
            </a:br>
            <a:r>
              <a:rPr lang="hu-HU" dirty="0" err="1"/>
              <a:t>Survey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capacity</a:t>
            </a:r>
            <a:r>
              <a:rPr lang="hu-HU" dirty="0"/>
              <a:t> building </a:t>
            </a:r>
            <a:r>
              <a:rPr lang="hu-HU" dirty="0" err="1"/>
              <a:t>needs</a:t>
            </a:r>
            <a:endParaRPr lang="hu-HU" dirty="0"/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B58924E6-A6BE-4D5C-9799-B789C7453FC1}"/>
              </a:ext>
            </a:extLst>
          </p:cNvPr>
          <p:cNvSpPr txBox="1"/>
          <p:nvPr/>
        </p:nvSpPr>
        <p:spPr>
          <a:xfrm>
            <a:off x="838200" y="1690688"/>
            <a:ext cx="4279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Type of </a:t>
            </a:r>
            <a:r>
              <a:rPr lang="en-US" sz="2400" dirty="0" err="1"/>
              <a:t>organisation</a:t>
            </a:r>
            <a:endParaRPr lang="en-US" sz="2400" dirty="0"/>
          </a:p>
        </p:txBody>
      </p:sp>
      <p:graphicFrame>
        <p:nvGraphicFramePr>
          <p:cNvPr id="8" name="Tartalom helye 7">
            <a:extLst>
              <a:ext uri="{FF2B5EF4-FFF2-40B4-BE49-F238E27FC236}">
                <a16:creationId xmlns:a16="http://schemas.microsoft.com/office/drawing/2014/main" id="{B73F9AEF-CAE6-47D7-97CD-855E8459F930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939800" y="2253456"/>
          <a:ext cx="3784599" cy="2115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1533">
                  <a:extLst>
                    <a:ext uri="{9D8B030D-6E8A-4147-A177-3AD203B41FA5}">
                      <a16:colId xmlns:a16="http://schemas.microsoft.com/office/drawing/2014/main" val="1896287689"/>
                    </a:ext>
                  </a:extLst>
                </a:gridCol>
                <a:gridCol w="1261533">
                  <a:extLst>
                    <a:ext uri="{9D8B030D-6E8A-4147-A177-3AD203B41FA5}">
                      <a16:colId xmlns:a16="http://schemas.microsoft.com/office/drawing/2014/main" val="4024448708"/>
                    </a:ext>
                  </a:extLst>
                </a:gridCol>
                <a:gridCol w="1261533">
                  <a:extLst>
                    <a:ext uri="{9D8B030D-6E8A-4147-A177-3AD203B41FA5}">
                      <a16:colId xmlns:a16="http://schemas.microsoft.com/office/drawing/2014/main" val="3616228455"/>
                    </a:ext>
                  </a:extLst>
                </a:gridCol>
              </a:tblGrid>
              <a:tr h="4312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 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 err="1">
                          <a:effectLst/>
                        </a:rPr>
                        <a:t>number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%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90286803"/>
                  </a:ext>
                </a:extLst>
              </a:tr>
              <a:tr h="4312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Business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10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9,9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2340964144"/>
                  </a:ext>
                </a:extLst>
              </a:tr>
              <a:tr h="4107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Research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63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62,4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2418180625"/>
                  </a:ext>
                </a:extLst>
              </a:tr>
              <a:tr h="4107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Public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28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27,7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136935782"/>
                  </a:ext>
                </a:extLst>
              </a:tr>
              <a:tr h="4312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Total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>
                          <a:effectLst/>
                        </a:rPr>
                        <a:t>101</a:t>
                      </a:r>
                      <a:endParaRPr lang="hu-H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>
                          <a:effectLst/>
                        </a:rPr>
                        <a:t>100,0</a:t>
                      </a:r>
                      <a:endParaRPr lang="hu-H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242854213"/>
                  </a:ext>
                </a:extLst>
              </a:tr>
            </a:tbl>
          </a:graphicData>
        </a:graphic>
      </p:graphicFrame>
      <p:sp>
        <p:nvSpPr>
          <p:cNvPr id="9" name="Szövegdoboz 8">
            <a:extLst>
              <a:ext uri="{FF2B5EF4-FFF2-40B4-BE49-F238E27FC236}">
                <a16:creationId xmlns:a16="http://schemas.microsoft.com/office/drawing/2014/main" id="{84F9CC4A-3A03-4E53-95FE-D90E8A4C8E4E}"/>
              </a:ext>
            </a:extLst>
          </p:cNvPr>
          <p:cNvSpPr txBox="1"/>
          <p:nvPr/>
        </p:nvSpPr>
        <p:spPr>
          <a:xfrm>
            <a:off x="5486400" y="1748899"/>
            <a:ext cx="577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respondents are mainly from </a:t>
            </a:r>
            <a:r>
              <a:rPr lang="en-GB" b="1" dirty="0" err="1"/>
              <a:t>Visegrad</a:t>
            </a:r>
            <a:r>
              <a:rPr lang="en-GB" b="1" dirty="0"/>
              <a:t> 4</a:t>
            </a:r>
            <a:r>
              <a:rPr lang="en-GB" dirty="0"/>
              <a:t> countries. </a:t>
            </a:r>
            <a:endParaRPr lang="hu-HU" dirty="0"/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259E3A8D-E2FA-4C26-91E2-C03593E524DB}"/>
              </a:ext>
            </a:extLst>
          </p:cNvPr>
          <p:cNvPicPr/>
          <p:nvPr/>
        </p:nvPicPr>
        <p:blipFill rotWithShape="1">
          <a:blip r:embed="rId2"/>
          <a:srcRect l="39499" t="45951" r="51266" b="33925"/>
          <a:stretch/>
        </p:blipFill>
        <p:spPr bwMode="auto">
          <a:xfrm>
            <a:off x="5486400" y="2215897"/>
            <a:ext cx="1095375" cy="12001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DB6DD1C0-6C30-453B-B2DF-29C47A9F1098}"/>
              </a:ext>
            </a:extLst>
          </p:cNvPr>
          <p:cNvPicPr/>
          <p:nvPr/>
        </p:nvPicPr>
        <p:blipFill rotWithShape="1">
          <a:blip r:embed="rId2"/>
          <a:srcRect l="15873" t="47221" r="73621" b="34066"/>
          <a:stretch/>
        </p:blipFill>
        <p:spPr bwMode="auto">
          <a:xfrm>
            <a:off x="6831395" y="2241600"/>
            <a:ext cx="1057910" cy="11995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E52768D6-310D-4287-86C5-0406CF89025C}"/>
              </a:ext>
            </a:extLst>
          </p:cNvPr>
          <p:cNvPicPr/>
          <p:nvPr/>
        </p:nvPicPr>
        <p:blipFill rotWithShape="1">
          <a:blip r:embed="rId2"/>
          <a:srcRect l="50340" t="45793" r="39985" b="33925"/>
          <a:stretch/>
        </p:blipFill>
        <p:spPr bwMode="auto">
          <a:xfrm>
            <a:off x="8213122" y="2225601"/>
            <a:ext cx="1057910" cy="1208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14FE51AE-8C19-41E3-8082-BA7C65B219EC}"/>
              </a:ext>
            </a:extLst>
          </p:cNvPr>
          <p:cNvPicPr/>
          <p:nvPr/>
        </p:nvPicPr>
        <p:blipFill rotWithShape="1">
          <a:blip r:embed="rId2"/>
          <a:srcRect l="27503" t="47221" r="61714" b="34066"/>
          <a:stretch/>
        </p:blipFill>
        <p:spPr bwMode="auto">
          <a:xfrm>
            <a:off x="9594850" y="2248546"/>
            <a:ext cx="1085850" cy="11995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Szövegdoboz 14">
            <a:extLst>
              <a:ext uri="{FF2B5EF4-FFF2-40B4-BE49-F238E27FC236}">
                <a16:creationId xmlns:a16="http://schemas.microsoft.com/office/drawing/2014/main" id="{25C507B9-A60B-4C66-85C7-64453DA66BAF}"/>
              </a:ext>
            </a:extLst>
          </p:cNvPr>
          <p:cNvSpPr txBox="1"/>
          <p:nvPr/>
        </p:nvSpPr>
        <p:spPr>
          <a:xfrm>
            <a:off x="5649835" y="3517144"/>
            <a:ext cx="77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24</a:t>
            </a: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B767415F-D53C-40B9-9B30-7172F4D71206}"/>
              </a:ext>
            </a:extLst>
          </p:cNvPr>
          <p:cNvSpPr txBox="1"/>
          <p:nvPr/>
        </p:nvSpPr>
        <p:spPr>
          <a:xfrm>
            <a:off x="6960625" y="3510465"/>
            <a:ext cx="77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29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4619F159-6D41-4B26-9072-18AE55878F13}"/>
              </a:ext>
            </a:extLst>
          </p:cNvPr>
          <p:cNvSpPr txBox="1"/>
          <p:nvPr/>
        </p:nvSpPr>
        <p:spPr>
          <a:xfrm>
            <a:off x="8271415" y="3540322"/>
            <a:ext cx="77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7</a:t>
            </a:r>
          </a:p>
        </p:txBody>
      </p:sp>
      <p:sp>
        <p:nvSpPr>
          <p:cNvPr id="18" name="Szövegdoboz 17">
            <a:extLst>
              <a:ext uri="{FF2B5EF4-FFF2-40B4-BE49-F238E27FC236}">
                <a16:creationId xmlns:a16="http://schemas.microsoft.com/office/drawing/2014/main" id="{EA6D2B4D-F1E6-4BEE-9D20-FA182B283870}"/>
              </a:ext>
            </a:extLst>
          </p:cNvPr>
          <p:cNvSpPr txBox="1"/>
          <p:nvPr/>
        </p:nvSpPr>
        <p:spPr>
          <a:xfrm>
            <a:off x="9752420" y="3528039"/>
            <a:ext cx="77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9</a:t>
            </a:r>
          </a:p>
        </p:txBody>
      </p:sp>
      <p:sp>
        <p:nvSpPr>
          <p:cNvPr id="19" name="Szövegdoboz 18">
            <a:extLst>
              <a:ext uri="{FF2B5EF4-FFF2-40B4-BE49-F238E27FC236}">
                <a16:creationId xmlns:a16="http://schemas.microsoft.com/office/drawing/2014/main" id="{CD1F0C32-F814-42D4-88E2-5F8EC89DFC64}"/>
              </a:ext>
            </a:extLst>
          </p:cNvPr>
          <p:cNvSpPr txBox="1"/>
          <p:nvPr/>
        </p:nvSpPr>
        <p:spPr>
          <a:xfrm>
            <a:off x="5519869" y="4015104"/>
            <a:ext cx="5088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Other countries of origin:  Romania, Slovenia, Croatia, Bulgaria, Germany, Montenegro  </a:t>
            </a:r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40BD0965-73AD-4E7F-A54A-8E759E0F9EB8}"/>
              </a:ext>
            </a:extLst>
          </p:cNvPr>
          <p:cNvSpPr txBox="1"/>
          <p:nvPr/>
        </p:nvSpPr>
        <p:spPr>
          <a:xfrm>
            <a:off x="1689100" y="5106487"/>
            <a:ext cx="957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Main reasons of interest for </a:t>
            </a:r>
            <a:r>
              <a:rPr lang="en-US" sz="2400" b="1" dirty="0" err="1"/>
              <a:t>Bioeconomy</a:t>
            </a:r>
            <a:r>
              <a:rPr lang="en-US" sz="2400" b="1" dirty="0"/>
              <a:t> in the CEE region: </a:t>
            </a:r>
          </a:p>
        </p:txBody>
      </p:sp>
      <p:sp>
        <p:nvSpPr>
          <p:cNvPr id="21" name="Szövegdoboz 20">
            <a:extLst>
              <a:ext uri="{FF2B5EF4-FFF2-40B4-BE49-F238E27FC236}">
                <a16:creationId xmlns:a16="http://schemas.microsoft.com/office/drawing/2014/main" id="{D8A7E3F3-EDB0-4B1F-8EC3-15A9C1426D92}"/>
              </a:ext>
            </a:extLst>
          </p:cNvPr>
          <p:cNvSpPr txBox="1"/>
          <p:nvPr/>
        </p:nvSpPr>
        <p:spPr>
          <a:xfrm>
            <a:off x="838200" y="5727311"/>
            <a:ext cx="4914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Networking, joint scientific work, new cooperation opportunities</a:t>
            </a: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34BDF6B9-6099-4309-BD27-11DCAFCE3B9A}"/>
              </a:ext>
            </a:extLst>
          </p:cNvPr>
          <p:cNvSpPr txBox="1"/>
          <p:nvPr/>
        </p:nvSpPr>
        <p:spPr>
          <a:xfrm>
            <a:off x="6350000" y="5743672"/>
            <a:ext cx="4914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Need of sustainable development of agriculture </a:t>
            </a:r>
          </a:p>
        </p:txBody>
      </p:sp>
    </p:spTree>
    <p:extLst>
      <p:ext uri="{BB962C8B-B14F-4D97-AF65-F5344CB8AC3E}">
        <p14:creationId xmlns:p14="http://schemas.microsoft.com/office/powerpoint/2010/main" val="1875698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CE318C8-7586-4494-83E3-8F3A78E46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576" y="327787"/>
            <a:ext cx="10515600" cy="1050316"/>
          </a:xfrm>
        </p:spPr>
        <p:txBody>
          <a:bodyPr/>
          <a:lstStyle/>
          <a:p>
            <a:r>
              <a:rPr lang="hu-HU" b="1" dirty="0" err="1"/>
              <a:t>Increase</a:t>
            </a:r>
            <a:r>
              <a:rPr lang="hu-HU" b="1" dirty="0"/>
              <a:t> </a:t>
            </a:r>
            <a:r>
              <a:rPr lang="hu-HU" b="1" dirty="0" err="1"/>
              <a:t>visibility</a:t>
            </a:r>
            <a:endParaRPr lang="hu-HU" b="1" dirty="0"/>
          </a:p>
        </p:txBody>
      </p:sp>
      <p:pic>
        <p:nvPicPr>
          <p:cNvPr id="4" name="Tartalom helye 3">
            <a:extLst>
              <a:ext uri="{FF2B5EF4-FFF2-40B4-BE49-F238E27FC236}">
                <a16:creationId xmlns:a16="http://schemas.microsoft.com/office/drawing/2014/main" id="{D3184DB2-20F0-4ED7-B728-F49196EE8E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6523" y="1479527"/>
            <a:ext cx="7520639" cy="4351338"/>
          </a:xfrm>
          <a:prstGeom prst="rect">
            <a:avLst/>
          </a:prstGeom>
        </p:spPr>
      </p:pic>
      <p:sp>
        <p:nvSpPr>
          <p:cNvPr id="5" name="Tartalom helye 2">
            <a:extLst>
              <a:ext uri="{FF2B5EF4-FFF2-40B4-BE49-F238E27FC236}">
                <a16:creationId xmlns:a16="http://schemas.microsoft.com/office/drawing/2014/main" id="{23FAE0F7-0FFF-44DA-85E3-C383577B0216}"/>
              </a:ext>
            </a:extLst>
          </p:cNvPr>
          <p:cNvSpPr txBox="1">
            <a:spLocks/>
          </p:cNvSpPr>
          <p:nvPr/>
        </p:nvSpPr>
        <p:spPr>
          <a:xfrm>
            <a:off x="444475" y="1547388"/>
            <a:ext cx="5463635" cy="48969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hu-HU" sz="3200" dirty="0" err="1"/>
              <a:t>Already</a:t>
            </a:r>
            <a:r>
              <a:rPr lang="hu-HU" sz="3200" dirty="0"/>
              <a:t> </a:t>
            </a:r>
            <a:r>
              <a:rPr lang="hu-HU" sz="3200" dirty="0" err="1"/>
              <a:t>started</a:t>
            </a:r>
            <a:r>
              <a:rPr lang="hu-HU" sz="3200" dirty="0"/>
              <a:t>:</a:t>
            </a:r>
          </a:p>
          <a:p>
            <a:pPr>
              <a:lnSpc>
                <a:spcPct val="120000"/>
              </a:lnSpc>
            </a:pPr>
            <a:r>
              <a:rPr lang="hu-HU" sz="3200" dirty="0" err="1"/>
              <a:t>Developing</a:t>
            </a:r>
            <a:r>
              <a:rPr lang="hu-HU" sz="3200" dirty="0"/>
              <a:t> a </a:t>
            </a:r>
            <a:r>
              <a:rPr lang="hu-HU" sz="3200" dirty="0" err="1"/>
              <a:t>portal</a:t>
            </a:r>
            <a:endParaRPr lang="hu-HU" sz="3200" dirty="0"/>
          </a:p>
          <a:p>
            <a:pPr>
              <a:lnSpc>
                <a:spcPct val="120000"/>
              </a:lnSpc>
            </a:pPr>
            <a:r>
              <a:rPr lang="hu-HU" sz="3200" dirty="0"/>
              <a:t>Publishing a CEE </a:t>
            </a:r>
            <a:r>
              <a:rPr lang="hu-HU" sz="3200" dirty="0" err="1"/>
              <a:t>bioeconomy</a:t>
            </a:r>
            <a:r>
              <a:rPr lang="hu-HU" sz="3200" dirty="0"/>
              <a:t> </a:t>
            </a:r>
            <a:r>
              <a:rPr lang="hu-HU" sz="3200" dirty="0" err="1"/>
              <a:t>research</a:t>
            </a:r>
            <a:r>
              <a:rPr lang="hu-HU" sz="3200" dirty="0"/>
              <a:t> </a:t>
            </a:r>
            <a:r>
              <a:rPr lang="hu-HU" sz="3200" dirty="0" err="1"/>
              <a:t>catalogue</a:t>
            </a:r>
            <a:endParaRPr lang="hu-HU" sz="3200" dirty="0"/>
          </a:p>
          <a:p>
            <a:pPr marL="0" indent="0">
              <a:lnSpc>
                <a:spcPct val="120000"/>
              </a:lnSpc>
              <a:buNone/>
            </a:pPr>
            <a:r>
              <a:rPr lang="hu-HU" sz="3200" dirty="0" err="1"/>
              <a:t>Still</a:t>
            </a:r>
            <a:r>
              <a:rPr lang="hu-HU" sz="3200" dirty="0"/>
              <a:t> </a:t>
            </a:r>
            <a:r>
              <a:rPr lang="hu-HU" sz="3200" dirty="0" err="1"/>
              <a:t>ahead</a:t>
            </a:r>
            <a:r>
              <a:rPr lang="hu-HU" sz="3200" dirty="0"/>
              <a:t> of </a:t>
            </a:r>
            <a:r>
              <a:rPr lang="hu-HU" sz="3200" dirty="0" err="1"/>
              <a:t>us</a:t>
            </a:r>
            <a:r>
              <a:rPr lang="hu-HU" sz="3200" dirty="0"/>
              <a:t>:</a:t>
            </a:r>
          </a:p>
          <a:p>
            <a:pPr>
              <a:lnSpc>
                <a:spcPct val="120000"/>
              </a:lnSpc>
            </a:pPr>
            <a:r>
              <a:rPr lang="hu-HU" sz="3200" dirty="0" err="1"/>
              <a:t>Newsletter</a:t>
            </a:r>
            <a:endParaRPr lang="hu-HU" sz="3200" dirty="0"/>
          </a:p>
          <a:p>
            <a:pPr>
              <a:lnSpc>
                <a:spcPct val="120000"/>
              </a:lnSpc>
            </a:pPr>
            <a:r>
              <a:rPr lang="hu-HU" sz="3200" dirty="0"/>
              <a:t>More </a:t>
            </a:r>
            <a:r>
              <a:rPr lang="hu-HU" sz="3200" dirty="0" err="1"/>
              <a:t>active</a:t>
            </a:r>
            <a:r>
              <a:rPr lang="hu-HU" sz="3200" dirty="0"/>
              <a:t> </a:t>
            </a:r>
            <a:r>
              <a:rPr lang="hu-HU" sz="3200" dirty="0" err="1"/>
              <a:t>brokerage</a:t>
            </a:r>
            <a:endParaRPr lang="hu-HU" sz="320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AAB60614-9556-4EB1-9E3C-8DB9C2F71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4902" y="956439"/>
            <a:ext cx="4628872" cy="2558544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55D2B09D-F0FB-4F2B-BCF2-E716C8FB55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4252" y="2774514"/>
            <a:ext cx="2261561" cy="305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327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9">
            <a:extLst>
              <a:ext uri="{FF2B5EF4-FFF2-40B4-BE49-F238E27FC236}">
                <a16:creationId xmlns:a16="http://schemas.microsoft.com/office/drawing/2014/main" id="{4446D569-E9FE-4A55-840A-7DFC06D6A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650" y="93085"/>
            <a:ext cx="10783111" cy="1067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 err="1">
                <a:solidFill>
                  <a:schemeClr val="bg1"/>
                </a:solidFill>
                <a:cs typeface="Arial" panose="020B0604020202020204" pitchFamily="34" charset="0"/>
              </a:rPr>
              <a:t>Our</a:t>
            </a:r>
            <a:r>
              <a:rPr lang="hu-HU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hu-HU" b="1" dirty="0" err="1">
                <a:solidFill>
                  <a:schemeClr val="bg1"/>
                </a:solidFill>
                <a:cs typeface="Arial" panose="020B0604020202020204" pitchFamily="34" charset="0"/>
              </a:rPr>
              <a:t>objective</a:t>
            </a:r>
            <a:r>
              <a:rPr lang="hu-HU" b="1" dirty="0">
                <a:solidFill>
                  <a:schemeClr val="bg1"/>
                </a:solidFill>
                <a:cs typeface="Arial" panose="020B0604020202020204" pitchFamily="34" charset="0"/>
              </a:rPr>
              <a:t> – </a:t>
            </a:r>
            <a:r>
              <a:rPr lang="hu-HU" b="1" dirty="0" err="1">
                <a:solidFill>
                  <a:schemeClr val="bg1"/>
                </a:solidFill>
                <a:cs typeface="Arial" panose="020B0604020202020204" pitchFamily="34" charset="0"/>
              </a:rPr>
              <a:t>Build</a:t>
            </a:r>
            <a:r>
              <a:rPr lang="hu-HU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hu-HU" b="1" dirty="0" err="1">
                <a:solidFill>
                  <a:schemeClr val="bg1"/>
                </a:solidFill>
                <a:cs typeface="Arial" panose="020B0604020202020204" pitchFamily="34" charset="0"/>
              </a:rPr>
              <a:t>our</a:t>
            </a:r>
            <a:r>
              <a:rPr lang="hu-HU" b="1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hu-HU" b="1" dirty="0" err="1">
                <a:solidFill>
                  <a:schemeClr val="bg1"/>
                </a:solidFill>
                <a:cs typeface="Arial" panose="020B0604020202020204" pitchFamily="34" charset="0"/>
              </a:rPr>
              <a:t>own</a:t>
            </a:r>
            <a:r>
              <a:rPr lang="hu-HU" b="1" dirty="0">
                <a:solidFill>
                  <a:schemeClr val="bg1"/>
                </a:solidFill>
                <a:cs typeface="Arial" panose="020B0604020202020204" pitchFamily="34" charset="0"/>
              </a:rPr>
              <a:t> CEE </a:t>
            </a:r>
            <a:r>
              <a:rPr lang="hu-HU" b="1" dirty="0" err="1">
                <a:solidFill>
                  <a:schemeClr val="bg1"/>
                </a:solidFill>
                <a:cs typeface="Arial" panose="020B0604020202020204" pitchFamily="34" charset="0"/>
              </a:rPr>
              <a:t>tower</a:t>
            </a:r>
            <a:endParaRPr lang="hu-HU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0F4F338D-887D-47D2-89D5-4BA4415D1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2709" y="358626"/>
            <a:ext cx="967955" cy="802209"/>
          </a:xfrm>
          <a:prstGeom prst="rect">
            <a:avLst/>
          </a:prstGeom>
        </p:spPr>
      </p:pic>
      <p:sp>
        <p:nvSpPr>
          <p:cNvPr id="6" name="Tartalom helye 2">
            <a:extLst>
              <a:ext uri="{FF2B5EF4-FFF2-40B4-BE49-F238E27FC236}">
                <a16:creationId xmlns:a16="http://schemas.microsoft.com/office/drawing/2014/main" id="{7F8912CD-9BA0-4C41-B145-02BBF7819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502" y="1160836"/>
            <a:ext cx="11288394" cy="526395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u-HU" sz="3600" dirty="0">
                <a:solidFill>
                  <a:schemeClr val="bg1"/>
                </a:solidFill>
              </a:rPr>
              <a:t>T</a:t>
            </a:r>
            <a:r>
              <a:rPr lang="en-US" sz="3600" dirty="0">
                <a:solidFill>
                  <a:schemeClr val="bg1"/>
                </a:solidFill>
              </a:rPr>
              <a:t>o improve the sustainable growth of knowledge-based agriculture, aquaculture and forestry in the </a:t>
            </a:r>
            <a:r>
              <a:rPr lang="en-US" sz="3600" dirty="0" err="1">
                <a:solidFill>
                  <a:schemeClr val="bg1"/>
                </a:solidFill>
              </a:rPr>
              <a:t>bioeconomy</a:t>
            </a:r>
            <a:r>
              <a:rPr lang="en-US" sz="3600" dirty="0">
                <a:solidFill>
                  <a:schemeClr val="bg1"/>
                </a:solidFill>
              </a:rPr>
              <a:t> in the CEE regions.  </a:t>
            </a:r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Initiate cooperation</a:t>
            </a:r>
            <a:endParaRPr lang="hu-HU" sz="3600" dirty="0">
              <a:solidFill>
                <a:schemeClr val="bg1"/>
              </a:solidFill>
            </a:endParaRPr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Provide evidence base</a:t>
            </a:r>
            <a:r>
              <a:rPr lang="hu-HU" sz="3600" dirty="0">
                <a:solidFill>
                  <a:schemeClr val="bg1"/>
                </a:solidFill>
              </a:rPr>
              <a:t> </a:t>
            </a:r>
            <a:r>
              <a:rPr lang="hu-HU" sz="3600" dirty="0" err="1">
                <a:solidFill>
                  <a:schemeClr val="bg1"/>
                </a:solidFill>
              </a:rPr>
              <a:t>for</a:t>
            </a:r>
            <a:r>
              <a:rPr lang="hu-HU" sz="3600" dirty="0">
                <a:solidFill>
                  <a:schemeClr val="bg1"/>
                </a:solidFill>
              </a:rPr>
              <a:t> </a:t>
            </a:r>
            <a:r>
              <a:rPr lang="hu-HU" sz="3600" dirty="0" err="1">
                <a:solidFill>
                  <a:schemeClr val="bg1"/>
                </a:solidFill>
              </a:rPr>
              <a:t>strategies</a:t>
            </a:r>
            <a:endParaRPr lang="hu-HU" sz="3600" dirty="0">
              <a:solidFill>
                <a:schemeClr val="bg1"/>
              </a:solidFill>
            </a:endParaRPr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hu-HU" sz="3600" dirty="0" err="1">
                <a:solidFill>
                  <a:schemeClr val="bg1"/>
                </a:solidFill>
              </a:rPr>
              <a:t>Define</a:t>
            </a:r>
            <a:r>
              <a:rPr lang="en-US" sz="3600" dirty="0">
                <a:solidFill>
                  <a:schemeClr val="bg1"/>
                </a:solidFill>
              </a:rPr>
              <a:t> research</a:t>
            </a:r>
            <a:r>
              <a:rPr lang="hu-HU" sz="3600" dirty="0">
                <a:solidFill>
                  <a:schemeClr val="bg1"/>
                </a:solidFill>
              </a:rPr>
              <a:t> </a:t>
            </a:r>
            <a:r>
              <a:rPr lang="hu-HU" sz="3600" dirty="0" err="1">
                <a:solidFill>
                  <a:schemeClr val="bg1"/>
                </a:solidFill>
              </a:rPr>
              <a:t>needs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endParaRPr lang="hu-HU" sz="3600" dirty="0">
              <a:solidFill>
                <a:schemeClr val="bg1"/>
              </a:solidFill>
            </a:endParaRPr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Improve skills </a:t>
            </a:r>
            <a:endParaRPr lang="hu-HU" sz="3600" dirty="0">
              <a:solidFill>
                <a:schemeClr val="bg1"/>
              </a:solidFill>
            </a:endParaRPr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Develop </a:t>
            </a:r>
            <a:r>
              <a:rPr lang="hu-HU" sz="3600" dirty="0" err="1">
                <a:solidFill>
                  <a:schemeClr val="bg1"/>
                </a:solidFill>
              </a:rPr>
              <a:t>funding</a:t>
            </a:r>
            <a:r>
              <a:rPr lang="hu-HU" sz="3600" dirty="0">
                <a:solidFill>
                  <a:schemeClr val="bg1"/>
                </a:solidFill>
              </a:rPr>
              <a:t> </a:t>
            </a:r>
            <a:r>
              <a:rPr lang="en-US" sz="3600" dirty="0">
                <a:solidFill>
                  <a:schemeClr val="bg1"/>
                </a:solidFill>
              </a:rPr>
              <a:t>synergies</a:t>
            </a:r>
            <a:endParaRPr lang="hu-HU" sz="3600" dirty="0">
              <a:solidFill>
                <a:schemeClr val="bg1"/>
              </a:solidFill>
            </a:endParaRPr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Increase visibility</a:t>
            </a:r>
            <a:endParaRPr lang="hu-HU" sz="3600" dirty="0">
              <a:solidFill>
                <a:schemeClr val="bg1"/>
              </a:solidFill>
            </a:endParaRP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B1CBBE8E-5B89-4BF9-93CA-68A157B4B014}"/>
              </a:ext>
            </a:extLst>
          </p:cNvPr>
          <p:cNvSpPr txBox="1">
            <a:spLocks/>
          </p:cNvSpPr>
          <p:nvPr/>
        </p:nvSpPr>
        <p:spPr>
          <a:xfrm>
            <a:off x="7621044" y="4091618"/>
            <a:ext cx="4034426" cy="20711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b="1" dirty="0">
                <a:solidFill>
                  <a:schemeClr val="bg1"/>
                </a:solidFill>
                <a:hlinkClick r:id="rId4"/>
              </a:rPr>
              <a:t>www.bioeast.eu</a:t>
            </a:r>
            <a:br>
              <a:rPr lang="hu-HU" b="1" dirty="0">
                <a:solidFill>
                  <a:schemeClr val="bg1"/>
                </a:solidFill>
              </a:rPr>
            </a:br>
            <a:r>
              <a:rPr lang="hu-HU" dirty="0" err="1">
                <a:solidFill>
                  <a:schemeClr val="bg1"/>
                </a:solidFill>
              </a:rPr>
              <a:t>Join</a:t>
            </a:r>
            <a:r>
              <a:rPr lang="hu-HU" dirty="0">
                <a:solidFill>
                  <a:schemeClr val="bg1"/>
                </a:solidFill>
              </a:rPr>
              <a:t> </a:t>
            </a:r>
            <a:r>
              <a:rPr lang="hu-HU" dirty="0" err="1">
                <a:solidFill>
                  <a:schemeClr val="bg1"/>
                </a:solidFill>
              </a:rPr>
              <a:t>us</a:t>
            </a:r>
            <a:r>
              <a:rPr lang="en-GB" dirty="0">
                <a:solidFill>
                  <a:schemeClr val="bg1"/>
                </a:solidFill>
              </a:rPr>
              <a:t>!</a:t>
            </a:r>
            <a:br>
              <a:rPr lang="hu-HU" dirty="0">
                <a:solidFill>
                  <a:schemeClr val="bg1"/>
                </a:solidFill>
              </a:rPr>
            </a:b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4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artalom helye 9"/>
          <p:cNvSpPr>
            <a:spLocks noGrp="1"/>
          </p:cNvSpPr>
          <p:nvPr>
            <p:ph idx="1"/>
          </p:nvPr>
        </p:nvSpPr>
        <p:spPr>
          <a:xfrm>
            <a:off x="459955" y="391637"/>
            <a:ext cx="11890263" cy="1126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4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Why</a:t>
            </a:r>
            <a:r>
              <a:rPr lang="hu-HU" sz="44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BIOEAST?</a:t>
            </a:r>
            <a:endParaRPr lang="hu-HU" sz="4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hu-HU" sz="44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27CCD3CC-2C88-47FA-A5CB-0C46A8ABDB33}"/>
              </a:ext>
            </a:extLst>
          </p:cNvPr>
          <p:cNvSpPr/>
          <p:nvPr/>
        </p:nvSpPr>
        <p:spPr>
          <a:xfrm>
            <a:off x="369518" y="1885773"/>
            <a:ext cx="11523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3600" dirty="0">
                <a:solidFill>
                  <a:schemeClr val="bg1"/>
                </a:solidFill>
              </a:rPr>
              <a:t>Are the Central and Easter European </a:t>
            </a:r>
            <a:r>
              <a:rPr lang="hu-HU" sz="3600" dirty="0" err="1">
                <a:solidFill>
                  <a:schemeClr val="bg1"/>
                </a:solidFill>
              </a:rPr>
              <a:t>Countries</a:t>
            </a:r>
            <a:r>
              <a:rPr lang="en-GB" sz="3600" dirty="0">
                <a:solidFill>
                  <a:schemeClr val="bg1"/>
                </a:solidFill>
              </a:rPr>
              <a:t>  prepared for solving the</a:t>
            </a:r>
            <a:r>
              <a:rPr lang="hu-HU" sz="3600" dirty="0" err="1">
                <a:solidFill>
                  <a:schemeClr val="bg1"/>
                </a:solidFill>
              </a:rPr>
              <a:t>ir</a:t>
            </a:r>
            <a:r>
              <a:rPr lang="en-GB" sz="3600" dirty="0">
                <a:solidFill>
                  <a:schemeClr val="bg1"/>
                </a:solidFill>
              </a:rPr>
              <a:t> </a:t>
            </a:r>
            <a:r>
              <a:rPr lang="hu-HU" sz="3600" dirty="0" err="1">
                <a:solidFill>
                  <a:schemeClr val="bg1"/>
                </a:solidFill>
              </a:rPr>
              <a:t>sustainability</a:t>
            </a:r>
            <a:r>
              <a:rPr lang="hu-HU" sz="3600" dirty="0">
                <a:solidFill>
                  <a:schemeClr val="bg1"/>
                </a:solidFill>
              </a:rPr>
              <a:t> </a:t>
            </a:r>
            <a:r>
              <a:rPr lang="en-GB" sz="3600" dirty="0">
                <a:solidFill>
                  <a:schemeClr val="bg1"/>
                </a:solidFill>
              </a:rPr>
              <a:t>challenges</a:t>
            </a:r>
            <a:r>
              <a:rPr lang="hu-HU" sz="3600" dirty="0">
                <a:solidFill>
                  <a:schemeClr val="bg1"/>
                </a:solidFill>
              </a:rPr>
              <a:t> in </a:t>
            </a:r>
            <a:r>
              <a:rPr lang="hu-HU" sz="3600" dirty="0" err="1">
                <a:solidFill>
                  <a:schemeClr val="bg1"/>
                </a:solidFill>
              </a:rPr>
              <a:t>agriculture</a:t>
            </a:r>
            <a:r>
              <a:rPr lang="en-GB" sz="3600" dirty="0">
                <a:solidFill>
                  <a:schemeClr val="bg1"/>
                </a:solidFill>
              </a:rPr>
              <a:t>? </a:t>
            </a:r>
            <a:endParaRPr lang="hu-HU" sz="3600" dirty="0">
              <a:solidFill>
                <a:schemeClr val="bg1"/>
              </a:solidFill>
            </a:endParaRPr>
          </a:p>
          <a:p>
            <a:pPr marL="0" lvl="1">
              <a:buFont typeface="Arial" panose="020B0604020202020204" pitchFamily="34" charset="0"/>
              <a:buAutoNum type="arabicPeriod"/>
            </a:pPr>
            <a:r>
              <a:rPr lang="hu-HU" sz="3600" dirty="0">
                <a:solidFill>
                  <a:schemeClr val="bg1"/>
                </a:solidFill>
              </a:rPr>
              <a:t>Research and </a:t>
            </a:r>
            <a:r>
              <a:rPr lang="hu-HU" sz="3600" dirty="0" err="1">
                <a:solidFill>
                  <a:schemeClr val="bg1"/>
                </a:solidFill>
              </a:rPr>
              <a:t>innovation</a:t>
            </a:r>
            <a:r>
              <a:rPr lang="hu-HU" sz="3600" dirty="0">
                <a:solidFill>
                  <a:schemeClr val="bg1"/>
                </a:solidFill>
              </a:rPr>
              <a:t> </a:t>
            </a:r>
            <a:r>
              <a:rPr lang="hu-HU" sz="3600" dirty="0" err="1">
                <a:solidFill>
                  <a:schemeClr val="bg1"/>
                </a:solidFill>
              </a:rPr>
              <a:t>based</a:t>
            </a:r>
            <a:r>
              <a:rPr lang="hu-HU" sz="3600" dirty="0">
                <a:solidFill>
                  <a:schemeClr val="bg1"/>
                </a:solidFill>
              </a:rPr>
              <a:t> </a:t>
            </a:r>
            <a:r>
              <a:rPr lang="hu-HU" sz="3600" dirty="0" err="1">
                <a:solidFill>
                  <a:schemeClr val="bg1"/>
                </a:solidFill>
              </a:rPr>
              <a:t>approach</a:t>
            </a:r>
            <a:endParaRPr lang="en-GB" sz="3600" dirty="0">
              <a:solidFill>
                <a:schemeClr val="bg1"/>
              </a:solidFill>
            </a:endParaRPr>
          </a:p>
          <a:p>
            <a:pPr marL="0" lvl="1">
              <a:buFont typeface="Arial" panose="020B0604020202020204" pitchFamily="34" charset="0"/>
              <a:buAutoNum type="arabicPeriod"/>
            </a:pPr>
            <a:r>
              <a:rPr lang="hu-HU" sz="3600" dirty="0" err="1">
                <a:solidFill>
                  <a:schemeClr val="bg1"/>
                </a:solidFill>
              </a:rPr>
              <a:t>Cooperation</a:t>
            </a:r>
            <a:r>
              <a:rPr lang="en-GB" sz="3600" dirty="0">
                <a:solidFill>
                  <a:schemeClr val="bg1"/>
                </a:solidFill>
              </a:rPr>
              <a:t> </a:t>
            </a:r>
            <a:r>
              <a:rPr lang="hu-HU" sz="3600" dirty="0">
                <a:solidFill>
                  <a:schemeClr val="bg1"/>
                </a:solidFill>
              </a:rPr>
              <a:t>and </a:t>
            </a:r>
            <a:r>
              <a:rPr lang="hu-HU" sz="3600" dirty="0" err="1">
                <a:solidFill>
                  <a:schemeClr val="bg1"/>
                </a:solidFill>
              </a:rPr>
              <a:t>system</a:t>
            </a:r>
            <a:r>
              <a:rPr lang="hu-HU" sz="3600" dirty="0">
                <a:solidFill>
                  <a:schemeClr val="bg1"/>
                </a:solidFill>
              </a:rPr>
              <a:t> </a:t>
            </a:r>
            <a:r>
              <a:rPr lang="en-GB" sz="3600" dirty="0">
                <a:solidFill>
                  <a:schemeClr val="bg1"/>
                </a:solidFill>
              </a:rPr>
              <a:t>approach (</a:t>
            </a:r>
            <a:r>
              <a:rPr lang="hu-HU" sz="3600" dirty="0">
                <a:solidFill>
                  <a:schemeClr val="bg1"/>
                </a:solidFill>
              </a:rPr>
              <a:t>multi-</a:t>
            </a:r>
            <a:r>
              <a:rPr lang="hu-HU" sz="3600" dirty="0" err="1">
                <a:solidFill>
                  <a:schemeClr val="bg1"/>
                </a:solidFill>
              </a:rPr>
              <a:t>actor</a:t>
            </a:r>
            <a:r>
              <a:rPr lang="hu-HU" sz="3600" dirty="0">
                <a:solidFill>
                  <a:schemeClr val="bg1"/>
                </a:solidFill>
              </a:rPr>
              <a:t>, </a:t>
            </a:r>
            <a:r>
              <a:rPr lang="en-GB" sz="3600" dirty="0">
                <a:solidFill>
                  <a:schemeClr val="bg1"/>
                </a:solidFill>
              </a:rPr>
              <a:t>transdisciplinary and cross-sectoral)</a:t>
            </a:r>
          </a:p>
          <a:p>
            <a:pPr marL="0" lvl="1">
              <a:buFont typeface="Arial" panose="020B0604020202020204" pitchFamily="34" charset="0"/>
              <a:buAutoNum type="arabicPeriod"/>
            </a:pPr>
            <a:r>
              <a:rPr lang="en-GB" sz="3600" dirty="0">
                <a:solidFill>
                  <a:schemeClr val="bg1"/>
                </a:solidFill>
              </a:rPr>
              <a:t>Macroregional approach</a:t>
            </a:r>
            <a:endParaRPr lang="hu-HU" sz="3600" dirty="0">
              <a:solidFill>
                <a:schemeClr val="bg1"/>
              </a:solidFill>
            </a:endParaRPr>
          </a:p>
          <a:p>
            <a:pPr marL="0" lvl="1">
              <a:buFont typeface="Arial" panose="020B0604020202020204" pitchFamily="34" charset="0"/>
              <a:buAutoNum type="arabicPeriod"/>
            </a:pPr>
            <a:endParaRPr lang="en-GB" sz="3600" dirty="0">
              <a:solidFill>
                <a:schemeClr val="bg1"/>
              </a:solidFill>
            </a:endParaRPr>
          </a:p>
          <a:p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377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0932" y="306318"/>
            <a:ext cx="10930136" cy="1117088"/>
          </a:xfrm>
        </p:spPr>
        <p:txBody>
          <a:bodyPr>
            <a:noAutofit/>
          </a:bodyPr>
          <a:lstStyle/>
          <a:p>
            <a:r>
              <a:rPr lang="hu-HU" b="1" dirty="0">
                <a:cs typeface="Arial" panose="020B0604020202020204" pitchFamily="34" charset="0"/>
              </a:rPr>
              <a:t>Research and </a:t>
            </a:r>
            <a:r>
              <a:rPr lang="hu-HU" b="1" dirty="0" err="1">
                <a:cs typeface="Arial" panose="020B0604020202020204" pitchFamily="34" charset="0"/>
              </a:rPr>
              <a:t>innovation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based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approach</a:t>
            </a:r>
            <a:r>
              <a:rPr lang="hu-HU" b="1" dirty="0">
                <a:cs typeface="Arial" panose="020B0604020202020204" pitchFamily="34" charset="0"/>
              </a:rPr>
              <a:t>? </a:t>
            </a:r>
            <a:br>
              <a:rPr lang="hu-HU" dirty="0">
                <a:cs typeface="Arial" panose="020B0604020202020204" pitchFamily="34" charset="0"/>
              </a:rPr>
            </a:br>
            <a:r>
              <a:rPr lang="hu-HU" sz="3600" dirty="0">
                <a:cs typeface="Arial" panose="020B0604020202020204" pitchFamily="34" charset="0"/>
              </a:rPr>
              <a:t>FP7 KBBE </a:t>
            </a:r>
            <a:r>
              <a:rPr lang="hu-HU" sz="3600" dirty="0" err="1">
                <a:cs typeface="Arial" panose="020B0604020202020204" pitchFamily="34" charset="0"/>
              </a:rPr>
              <a:t>low</a:t>
            </a:r>
            <a:r>
              <a:rPr lang="hu-HU" sz="3600" dirty="0">
                <a:cs typeface="Arial" panose="020B0604020202020204" pitchFamily="34" charset="0"/>
              </a:rPr>
              <a:t> EU13 </a:t>
            </a:r>
            <a:r>
              <a:rPr lang="hu-HU" sz="3600" dirty="0" err="1">
                <a:cs typeface="Arial" panose="020B0604020202020204" pitchFamily="34" charset="0"/>
              </a:rPr>
              <a:t>participation</a:t>
            </a:r>
            <a:endParaRPr lang="hu-HU" sz="3600" dirty="0">
              <a:cs typeface="Arial" panose="020B0604020202020204" pitchFamily="34" charset="0"/>
            </a:endParaRPr>
          </a:p>
        </p:txBody>
      </p:sp>
      <p:graphicFrame>
        <p:nvGraphicFramePr>
          <p:cNvPr id="4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69140"/>
              </p:ext>
            </p:extLst>
          </p:nvPr>
        </p:nvGraphicFramePr>
        <p:xfrm>
          <a:off x="838200" y="1825624"/>
          <a:ext cx="10515600" cy="4453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759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443A542-B5D6-469F-BE89-A3C6EB154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091" y="310883"/>
            <a:ext cx="9739196" cy="1224136"/>
          </a:xfrm>
        </p:spPr>
        <p:txBody>
          <a:bodyPr>
            <a:noAutofit/>
          </a:bodyPr>
          <a:lstStyle/>
          <a:p>
            <a:r>
              <a:rPr lang="hu-HU" b="1" dirty="0" err="1">
                <a:cs typeface="Arial" panose="020B0604020202020204" pitchFamily="34" charset="0"/>
              </a:rPr>
              <a:t>Cooperation</a:t>
            </a:r>
            <a:r>
              <a:rPr lang="hu-HU" b="1" dirty="0">
                <a:cs typeface="Arial" panose="020B0604020202020204" pitchFamily="34" charset="0"/>
              </a:rPr>
              <a:t> and </a:t>
            </a:r>
            <a:r>
              <a:rPr lang="hu-HU" b="1" dirty="0" err="1">
                <a:cs typeface="Arial" panose="020B0604020202020204" pitchFamily="34" charset="0"/>
              </a:rPr>
              <a:t>system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approach</a:t>
            </a:r>
            <a:r>
              <a:rPr lang="hu-HU" b="1" dirty="0">
                <a:cs typeface="Arial" panose="020B0604020202020204" pitchFamily="34" charset="0"/>
              </a:rPr>
              <a:t>?</a:t>
            </a:r>
            <a:br>
              <a:rPr lang="hu-HU" b="1" dirty="0">
                <a:cs typeface="Arial" panose="020B0604020202020204" pitchFamily="34" charset="0"/>
              </a:rPr>
            </a:br>
            <a:r>
              <a:rPr lang="hu-HU" sz="3600" dirty="0">
                <a:cs typeface="Arial" panose="020B0604020202020204" pitchFamily="34" charset="0"/>
              </a:rPr>
              <a:t>The </a:t>
            </a:r>
            <a:r>
              <a:rPr lang="hu-HU" sz="3600" dirty="0" err="1">
                <a:cs typeface="Arial" panose="020B0604020202020204" pitchFamily="34" charset="0"/>
              </a:rPr>
              <a:t>need</a:t>
            </a:r>
            <a:r>
              <a:rPr lang="hu-HU" sz="3600" dirty="0">
                <a:cs typeface="Arial" panose="020B0604020202020204" pitchFamily="34" charset="0"/>
              </a:rPr>
              <a:t> </a:t>
            </a:r>
            <a:r>
              <a:rPr lang="hu-HU" sz="3600" dirty="0" err="1">
                <a:cs typeface="Arial" panose="020B0604020202020204" pitchFamily="34" charset="0"/>
              </a:rPr>
              <a:t>to</a:t>
            </a:r>
            <a:r>
              <a:rPr lang="hu-HU" sz="3600" dirty="0">
                <a:cs typeface="Arial" panose="020B0604020202020204" pitchFamily="34" charset="0"/>
              </a:rPr>
              <a:t> </a:t>
            </a:r>
            <a:r>
              <a:rPr lang="hu-HU" sz="3600" dirty="0" err="1">
                <a:cs typeface="Arial" panose="020B0604020202020204" pitchFamily="34" charset="0"/>
              </a:rPr>
              <a:t>build</a:t>
            </a:r>
            <a:r>
              <a:rPr lang="hu-HU" sz="3600" dirty="0">
                <a:cs typeface="Arial" panose="020B0604020202020204" pitchFamily="34" charset="0"/>
              </a:rPr>
              <a:t> </a:t>
            </a:r>
            <a:r>
              <a:rPr lang="hu-HU" sz="3600" dirty="0" err="1">
                <a:cs typeface="Arial" panose="020B0604020202020204" pitchFamily="34" charset="0"/>
              </a:rPr>
              <a:t>trusted</a:t>
            </a:r>
            <a:r>
              <a:rPr lang="hu-HU" sz="3600" dirty="0">
                <a:cs typeface="Arial" panose="020B0604020202020204" pitchFamily="34" charset="0"/>
              </a:rPr>
              <a:t> </a:t>
            </a:r>
            <a:r>
              <a:rPr lang="hu-HU" sz="3600" dirty="0" err="1">
                <a:cs typeface="Arial" panose="020B0604020202020204" pitchFamily="34" charset="0"/>
              </a:rPr>
              <a:t>relationships</a:t>
            </a:r>
            <a:r>
              <a:rPr lang="hu-HU" dirty="0">
                <a:cs typeface="Arial" panose="020B0604020202020204" pitchFamily="34" charset="0"/>
              </a:rPr>
              <a:t> </a:t>
            </a:r>
            <a:endParaRPr lang="hu-HU" b="1" dirty="0">
              <a:cs typeface="Arial" panose="020B0604020202020204" pitchFamily="34" charset="0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50EEB7A-51F1-4E95-9F89-7FE2AAE004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5581555"/>
              </p:ext>
            </p:extLst>
          </p:nvPr>
        </p:nvGraphicFramePr>
        <p:xfrm>
          <a:off x="81420" y="1535019"/>
          <a:ext cx="7916448" cy="4564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Szövegdoboz 8">
            <a:extLst>
              <a:ext uri="{FF2B5EF4-FFF2-40B4-BE49-F238E27FC236}">
                <a16:creationId xmlns:a16="http://schemas.microsoft.com/office/drawing/2014/main" id="{2D7EDF22-5C9A-463A-A4F4-D765559983EE}"/>
              </a:ext>
            </a:extLst>
          </p:cNvPr>
          <p:cNvSpPr txBox="1"/>
          <p:nvPr/>
        </p:nvSpPr>
        <p:spPr>
          <a:xfrm>
            <a:off x="1455669" y="6150076"/>
            <a:ext cx="5391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/>
              <a:t>Low</a:t>
            </a:r>
            <a:r>
              <a:rPr lang="hu-HU" dirty="0"/>
              <a:t> - </a:t>
            </a:r>
            <a:r>
              <a:rPr lang="hu-HU" dirty="0" err="1"/>
              <a:t>Level</a:t>
            </a:r>
            <a:r>
              <a:rPr lang="hu-HU" dirty="0"/>
              <a:t> of </a:t>
            </a:r>
            <a:r>
              <a:rPr lang="hu-HU" dirty="0" err="1"/>
              <a:t>Capability</a:t>
            </a:r>
            <a:r>
              <a:rPr lang="hu-HU" dirty="0"/>
              <a:t> – </a:t>
            </a:r>
            <a:r>
              <a:rPr lang="hu-HU" dirty="0" err="1"/>
              <a:t>Can</a:t>
            </a:r>
            <a:r>
              <a:rPr lang="hu-HU" dirty="0"/>
              <a:t> </a:t>
            </a:r>
            <a:r>
              <a:rPr lang="hu-HU" dirty="0" err="1"/>
              <a:t>do</a:t>
            </a:r>
            <a:r>
              <a:rPr lang="hu-HU" dirty="0"/>
              <a:t>! - </a:t>
            </a:r>
            <a:r>
              <a:rPr lang="hu-HU" dirty="0" err="1"/>
              <a:t>High</a:t>
            </a:r>
            <a:endParaRPr lang="hu-HU" dirty="0"/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A060C0DA-6EAA-4A92-93DC-C9129D331330}"/>
              </a:ext>
            </a:extLst>
          </p:cNvPr>
          <p:cNvSpPr txBox="1"/>
          <p:nvPr/>
        </p:nvSpPr>
        <p:spPr>
          <a:xfrm rot="16200000">
            <a:off x="-1258589" y="3296248"/>
            <a:ext cx="4308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/>
              <a:t>Low</a:t>
            </a:r>
            <a:r>
              <a:rPr lang="hu-HU" dirty="0"/>
              <a:t> - </a:t>
            </a:r>
            <a:r>
              <a:rPr lang="hu-HU" dirty="0" err="1"/>
              <a:t>Level</a:t>
            </a:r>
            <a:r>
              <a:rPr lang="hu-HU" dirty="0"/>
              <a:t> of </a:t>
            </a:r>
            <a:r>
              <a:rPr lang="hu-HU" dirty="0" err="1"/>
              <a:t>Loyalty</a:t>
            </a:r>
            <a:r>
              <a:rPr lang="hu-HU" dirty="0"/>
              <a:t> – </a:t>
            </a:r>
            <a:r>
              <a:rPr lang="hu-HU" dirty="0" err="1"/>
              <a:t>Will</a:t>
            </a:r>
            <a:r>
              <a:rPr lang="hu-HU" dirty="0"/>
              <a:t> </a:t>
            </a:r>
            <a:r>
              <a:rPr lang="hu-HU" dirty="0" err="1"/>
              <a:t>do</a:t>
            </a:r>
            <a:r>
              <a:rPr lang="hu-HU" dirty="0"/>
              <a:t>! - </a:t>
            </a:r>
            <a:r>
              <a:rPr lang="hu-HU" dirty="0" err="1"/>
              <a:t>High</a:t>
            </a:r>
            <a:endParaRPr lang="hu-HU" dirty="0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DDABA16E-238D-4951-B1C1-52CF56C1F378}"/>
              </a:ext>
            </a:extLst>
          </p:cNvPr>
          <p:cNvSpPr txBox="1"/>
          <p:nvPr/>
        </p:nvSpPr>
        <p:spPr>
          <a:xfrm>
            <a:off x="2284698" y="3577088"/>
            <a:ext cx="37332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dirty="0" err="1"/>
              <a:t>Sholtes</a:t>
            </a:r>
            <a:r>
              <a:rPr lang="hu-HU" dirty="0"/>
              <a:t> </a:t>
            </a:r>
            <a:r>
              <a:rPr lang="hu-HU" dirty="0" err="1"/>
              <a:t>model</a:t>
            </a:r>
            <a:r>
              <a:rPr lang="hu-HU" dirty="0"/>
              <a:t> in Hungary (2015)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FEF91DDB-9AB2-42F6-8865-89DA8AC1C9FD}"/>
              </a:ext>
            </a:extLst>
          </p:cNvPr>
          <p:cNvSpPr txBox="1"/>
          <p:nvPr/>
        </p:nvSpPr>
        <p:spPr>
          <a:xfrm>
            <a:off x="1690366" y="205203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solidFill>
                  <a:schemeClr val="bg1"/>
                </a:solidFill>
              </a:rPr>
              <a:t>n= 769 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508839AB-0977-46C5-B920-631CFE3C1F18}"/>
              </a:ext>
            </a:extLst>
          </p:cNvPr>
          <p:cNvSpPr txBox="1"/>
          <p:nvPr/>
        </p:nvSpPr>
        <p:spPr>
          <a:xfrm>
            <a:off x="1700172" y="418193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solidFill>
                  <a:schemeClr val="bg1"/>
                </a:solidFill>
              </a:rPr>
              <a:t>n= 2979 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4082D571-4335-4FEC-9F92-6FE8C9895FD0}"/>
              </a:ext>
            </a:extLst>
          </p:cNvPr>
          <p:cNvSpPr txBox="1"/>
          <p:nvPr/>
        </p:nvSpPr>
        <p:spPr>
          <a:xfrm>
            <a:off x="4387759" y="20652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solidFill>
                  <a:schemeClr val="bg1"/>
                </a:solidFill>
              </a:rPr>
              <a:t>n= 1468 </a:t>
            </a: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D7EBC605-B267-419A-B95E-F86CC27E7061}"/>
              </a:ext>
            </a:extLst>
          </p:cNvPr>
          <p:cNvSpPr txBox="1"/>
          <p:nvPr/>
        </p:nvSpPr>
        <p:spPr>
          <a:xfrm>
            <a:off x="4335993" y="418193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solidFill>
                  <a:schemeClr val="bg1"/>
                </a:solidFill>
              </a:rPr>
              <a:t>n= 686 </a:t>
            </a:r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8FC4F80D-5BE7-408B-8E37-A769965229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78424" y="2764839"/>
            <a:ext cx="4678089" cy="2988129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ADB0326A-0A63-4BB8-B20B-3DBFDBC38D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0821" y="2345706"/>
            <a:ext cx="5788619" cy="3289707"/>
          </a:xfrm>
          <a:prstGeom prst="rect">
            <a:avLst/>
          </a:prstGeom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E3E74B51-B73B-48B3-9088-7B32D1D65147}"/>
              </a:ext>
            </a:extLst>
          </p:cNvPr>
          <p:cNvSpPr txBox="1"/>
          <p:nvPr/>
        </p:nvSpPr>
        <p:spPr>
          <a:xfrm>
            <a:off x="1080576" y="6463431"/>
            <a:ext cx="5570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err="1"/>
              <a:t>Source</a:t>
            </a:r>
            <a:r>
              <a:rPr lang="hu-HU" sz="1200" dirty="0"/>
              <a:t>: Baranyai Zsolt (2017) </a:t>
            </a:r>
            <a:r>
              <a:rPr lang="hu-HU" sz="1200" dirty="0" err="1"/>
              <a:t>research</a:t>
            </a:r>
            <a:r>
              <a:rPr lang="hu-HU" sz="1200" dirty="0"/>
              <a:t> in lead </a:t>
            </a:r>
            <a:r>
              <a:rPr lang="hu-HU" sz="1200" dirty="0" err="1"/>
              <a:t>by</a:t>
            </a:r>
            <a:r>
              <a:rPr lang="hu-HU" sz="1200" dirty="0"/>
              <a:t> Szabó G. Gábor and </a:t>
            </a:r>
            <a:r>
              <a:rPr lang="hu-HU" sz="1200" dirty="0" err="1"/>
              <a:t>helped</a:t>
            </a:r>
            <a:r>
              <a:rPr lang="hu-HU" sz="1200" dirty="0"/>
              <a:t> </a:t>
            </a:r>
            <a:r>
              <a:rPr lang="hu-HU" sz="1200" dirty="0" err="1"/>
              <a:t>by</a:t>
            </a:r>
            <a:r>
              <a:rPr lang="hu-HU" sz="1200" dirty="0"/>
              <a:t> HCA</a:t>
            </a:r>
          </a:p>
        </p:txBody>
      </p:sp>
    </p:spTree>
    <p:extLst>
      <p:ext uri="{BB962C8B-B14F-4D97-AF65-F5344CB8AC3E}">
        <p14:creationId xmlns:p14="http://schemas.microsoft.com/office/powerpoint/2010/main" val="172210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F71942AE-269E-4F27-BB5A-0FAD9F53C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182" y="211123"/>
            <a:ext cx="10515600" cy="1325563"/>
          </a:xfrm>
        </p:spPr>
        <p:txBody>
          <a:bodyPr>
            <a:normAutofit/>
          </a:bodyPr>
          <a:lstStyle/>
          <a:p>
            <a:r>
              <a:rPr lang="hu-HU" b="1" dirty="0" err="1"/>
              <a:t>Macroregional</a:t>
            </a:r>
            <a:r>
              <a:rPr lang="hu-HU" b="1" dirty="0"/>
              <a:t> </a:t>
            </a:r>
            <a:r>
              <a:rPr lang="hu-HU" b="1" dirty="0" err="1"/>
              <a:t>approach</a:t>
            </a:r>
            <a:r>
              <a:rPr lang="hu-HU" b="1" dirty="0"/>
              <a:t>?</a:t>
            </a:r>
            <a:br>
              <a:rPr lang="hu-HU" b="1" dirty="0"/>
            </a:br>
            <a:r>
              <a:rPr lang="hu-HU" sz="4000" dirty="0" err="1"/>
              <a:t>We</a:t>
            </a:r>
            <a:r>
              <a:rPr lang="hu-HU" sz="4000" dirty="0"/>
              <a:t> </a:t>
            </a:r>
            <a:r>
              <a:rPr lang="hu-HU" sz="4000" dirty="0" err="1"/>
              <a:t>have</a:t>
            </a:r>
            <a:r>
              <a:rPr lang="hu-HU" sz="4000" dirty="0"/>
              <a:t> </a:t>
            </a:r>
            <a:r>
              <a:rPr lang="hu-HU" sz="4000" dirty="0" err="1"/>
              <a:t>specific</a:t>
            </a:r>
            <a:r>
              <a:rPr lang="hu-HU" sz="4000" dirty="0"/>
              <a:t> </a:t>
            </a:r>
            <a:r>
              <a:rPr lang="hu-HU" sz="4000" dirty="0" err="1"/>
              <a:t>challenges</a:t>
            </a:r>
            <a:endParaRPr lang="hu-HU" sz="4000" dirty="0"/>
          </a:p>
        </p:txBody>
      </p:sp>
      <p:pic>
        <p:nvPicPr>
          <p:cNvPr id="7" name="Tartalom helye 6">
            <a:extLst>
              <a:ext uri="{FF2B5EF4-FFF2-40B4-BE49-F238E27FC236}">
                <a16:creationId xmlns:a16="http://schemas.microsoft.com/office/drawing/2014/main" id="{0C199E07-358F-45FD-B742-857AB9427CD6}"/>
              </a:ext>
            </a:extLst>
          </p:cNvPr>
          <p:cNvPicPr>
            <a:picLocks noGrp="1"/>
          </p:cNvPicPr>
          <p:nvPr>
            <p:ph sz="half" idx="1"/>
          </p:nvPr>
        </p:nvPicPr>
        <p:blipFill rotWithShape="1">
          <a:blip r:embed="rId3"/>
          <a:srcRect l="2315" t="22339" r="50066" b="5938"/>
          <a:stretch/>
        </p:blipFill>
        <p:spPr bwMode="auto">
          <a:xfrm>
            <a:off x="904858" y="1825625"/>
            <a:ext cx="5135965" cy="43513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Tartalom helye 8">
            <a:extLst>
              <a:ext uri="{FF2B5EF4-FFF2-40B4-BE49-F238E27FC236}">
                <a16:creationId xmlns:a16="http://schemas.microsoft.com/office/drawing/2014/main" id="{BE9D646F-F991-47F5-B3B5-65566EBCCE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757448" y="1919570"/>
            <a:ext cx="4645789" cy="4351338"/>
          </a:xfrm>
          <a:prstGeom prst="rect">
            <a:avLst/>
          </a:prstGeom>
        </p:spPr>
      </p:pic>
      <p:sp>
        <p:nvSpPr>
          <p:cNvPr id="12" name="Téglalap 11">
            <a:extLst>
              <a:ext uri="{FF2B5EF4-FFF2-40B4-BE49-F238E27FC236}">
                <a16:creationId xmlns:a16="http://schemas.microsoft.com/office/drawing/2014/main" id="{A4964D67-D8A4-46B7-9390-016BAFF6F6BD}"/>
              </a:ext>
            </a:extLst>
          </p:cNvPr>
          <p:cNvSpPr/>
          <p:nvPr/>
        </p:nvSpPr>
        <p:spPr>
          <a:xfrm>
            <a:off x="1741118" y="1825625"/>
            <a:ext cx="4327293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</a:tabLst>
            </a:pPr>
            <a:r>
              <a:rPr lang="en-GB" altLang="hu-HU" b="1" dirty="0">
                <a:ea typeface="Times New Roman" panose="02020603050405020304" pitchFamily="18" charset="0"/>
                <a:cs typeface="Arial" panose="020B0604020202020204" pitchFamily="34" charset="0"/>
              </a:rPr>
              <a:t>Theme 1: Climate change challenges in the Continental </a:t>
            </a:r>
            <a:r>
              <a:rPr lang="hu-HU" altLang="hu-HU" b="1" dirty="0">
                <a:ea typeface="Times New Roman" panose="02020603050405020304" pitchFamily="18" charset="0"/>
                <a:cs typeface="Arial" panose="020B0604020202020204" pitchFamily="34" charset="0"/>
              </a:rPr>
              <a:t>&amp;</a:t>
            </a:r>
            <a:r>
              <a:rPr lang="hu-HU" altLang="hu-HU" b="1" dirty="0" err="1">
                <a:ea typeface="Times New Roman" panose="02020603050405020304" pitchFamily="18" charset="0"/>
                <a:cs typeface="Arial" panose="020B0604020202020204" pitchFamily="34" charset="0"/>
              </a:rPr>
              <a:t>Boreal</a:t>
            </a:r>
            <a:r>
              <a:rPr lang="hu-HU" altLang="hu-HU" b="1" dirty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altLang="hu-HU" b="1" dirty="0">
                <a:ea typeface="Times New Roman" panose="02020603050405020304" pitchFamily="18" charset="0"/>
                <a:cs typeface="Arial" panose="020B0604020202020204" pitchFamily="34" charset="0"/>
              </a:rPr>
              <a:t>Bio-geographical Regions</a:t>
            </a:r>
            <a:endParaRPr lang="hu-HU" altLang="hu-HU" dirty="0"/>
          </a:p>
        </p:txBody>
      </p:sp>
      <p:pic>
        <p:nvPicPr>
          <p:cNvPr id="8" name="Kép 20">
            <a:extLst>
              <a:ext uri="{FF2B5EF4-FFF2-40B4-BE49-F238E27FC236}">
                <a16:creationId xmlns:a16="http://schemas.microsoft.com/office/drawing/2014/main" id="{85620EA2-D126-4918-9FBF-AB38F81B0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76" y="1536686"/>
            <a:ext cx="1397922" cy="139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églalap 12">
            <a:extLst>
              <a:ext uri="{FF2B5EF4-FFF2-40B4-BE49-F238E27FC236}">
                <a16:creationId xmlns:a16="http://schemas.microsoft.com/office/drawing/2014/main" id="{247B8B78-5229-492C-99BE-54C7871E3AD2}"/>
              </a:ext>
            </a:extLst>
          </p:cNvPr>
          <p:cNvSpPr/>
          <p:nvPr/>
        </p:nvSpPr>
        <p:spPr>
          <a:xfrm>
            <a:off x="7284104" y="1825624"/>
            <a:ext cx="4433995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</a:tabLst>
            </a:pPr>
            <a:r>
              <a:rPr lang="en-GB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Theme 2: Policy and governance challenges </a:t>
            </a: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GB" altLang="hu-HU" b="1" dirty="0">
                <a:ea typeface="Times New Roman" panose="02020603050405020304" pitchFamily="18" charset="0"/>
                <a:cs typeface="Arial" panose="020B0604020202020204" pitchFamily="34" charset="0"/>
              </a:rPr>
              <a:t>Continental </a:t>
            </a:r>
            <a:r>
              <a:rPr lang="hu-HU" altLang="hu-HU" b="1" dirty="0">
                <a:ea typeface="Times New Roman" panose="02020603050405020304" pitchFamily="18" charset="0"/>
                <a:cs typeface="Arial" panose="020B0604020202020204" pitchFamily="34" charset="0"/>
              </a:rPr>
              <a:t>&amp; </a:t>
            </a:r>
            <a:r>
              <a:rPr lang="hu-HU" altLang="hu-HU" b="1" dirty="0" err="1">
                <a:ea typeface="Times New Roman" panose="02020603050405020304" pitchFamily="18" charset="0"/>
                <a:cs typeface="Arial" panose="020B0604020202020204" pitchFamily="34" charset="0"/>
              </a:rPr>
              <a:t>Boreal</a:t>
            </a:r>
            <a:r>
              <a:rPr lang="hu-HU" altLang="hu-HU" b="1" dirty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altLang="hu-HU" b="1" dirty="0">
                <a:ea typeface="Times New Roman" panose="02020603050405020304" pitchFamily="18" charset="0"/>
                <a:cs typeface="Arial" panose="020B0604020202020204" pitchFamily="34" charset="0"/>
              </a:rPr>
              <a:t>Bio-geographical Regions</a:t>
            </a:r>
            <a:endParaRPr lang="hu-HU" altLang="hu-HU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D21D7423-134F-4F1A-94ED-B05A0E4E8D9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536686"/>
            <a:ext cx="1322897" cy="13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128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6BC9DE0-05D5-47AC-8BDF-21033C82A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7893"/>
          </a:xfrm>
        </p:spPr>
        <p:txBody>
          <a:bodyPr>
            <a:normAutofit/>
          </a:bodyPr>
          <a:lstStyle/>
          <a:p>
            <a:r>
              <a:rPr lang="hu-HU" sz="4900" b="1" dirty="0" err="1"/>
              <a:t>Objective</a:t>
            </a:r>
            <a:r>
              <a:rPr lang="hu-HU" sz="4900" b="1" dirty="0"/>
              <a:t> and </a:t>
            </a:r>
            <a:r>
              <a:rPr lang="hu-HU" sz="4900" b="1" dirty="0" err="1"/>
              <a:t>actions</a:t>
            </a:r>
            <a:endParaRPr lang="hu-HU" sz="4000" dirty="0"/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id="{C07BAC63-1033-4C91-98E0-47E6DD1E6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8737"/>
            <a:ext cx="10515600" cy="506369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u-HU" sz="3600" dirty="0"/>
              <a:t>T</a:t>
            </a:r>
            <a:r>
              <a:rPr lang="en-US" sz="3600" dirty="0"/>
              <a:t>o improve the sustainable growth of knowledge-based agriculture, aquaculture and forestry in the </a:t>
            </a:r>
            <a:r>
              <a:rPr lang="en-US" sz="3600" dirty="0" err="1"/>
              <a:t>bioeconomy</a:t>
            </a:r>
            <a:r>
              <a:rPr lang="en-US" sz="3600" dirty="0"/>
              <a:t> in the CEE regions.  </a:t>
            </a:r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600" dirty="0"/>
              <a:t>Initiate cooperation</a:t>
            </a:r>
            <a:endParaRPr lang="hu-HU" sz="3600" dirty="0"/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600" dirty="0"/>
              <a:t>Provide evidence base</a:t>
            </a:r>
            <a:r>
              <a:rPr lang="hu-HU" sz="3600" dirty="0"/>
              <a:t> </a:t>
            </a:r>
            <a:r>
              <a:rPr lang="hu-HU" sz="3600" dirty="0" err="1"/>
              <a:t>for</a:t>
            </a:r>
            <a:r>
              <a:rPr lang="hu-HU" sz="3600" dirty="0"/>
              <a:t> </a:t>
            </a:r>
            <a:r>
              <a:rPr lang="hu-HU" sz="3600" dirty="0" err="1"/>
              <a:t>strategies</a:t>
            </a:r>
            <a:endParaRPr lang="hu-HU" sz="3600" dirty="0"/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hu-HU" sz="3600" dirty="0" err="1"/>
              <a:t>Define</a:t>
            </a:r>
            <a:r>
              <a:rPr lang="en-US" sz="3600" dirty="0"/>
              <a:t> research</a:t>
            </a:r>
            <a:r>
              <a:rPr lang="hu-HU" sz="3600" dirty="0"/>
              <a:t> </a:t>
            </a:r>
            <a:r>
              <a:rPr lang="hu-HU" sz="3600" dirty="0" err="1"/>
              <a:t>needs</a:t>
            </a:r>
            <a:r>
              <a:rPr lang="en-US" sz="3600" dirty="0"/>
              <a:t> </a:t>
            </a:r>
            <a:endParaRPr lang="hu-HU" sz="3600" dirty="0"/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600" dirty="0"/>
              <a:t>Improve skills </a:t>
            </a:r>
            <a:endParaRPr lang="hu-HU" sz="3600" dirty="0"/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600" dirty="0"/>
              <a:t>Develop </a:t>
            </a:r>
            <a:r>
              <a:rPr lang="hu-HU" sz="3600" dirty="0" err="1"/>
              <a:t>funding</a:t>
            </a:r>
            <a:r>
              <a:rPr lang="hu-HU" sz="3600" dirty="0"/>
              <a:t> </a:t>
            </a:r>
            <a:r>
              <a:rPr lang="en-US" sz="3600" dirty="0"/>
              <a:t>synergies</a:t>
            </a:r>
            <a:endParaRPr lang="hu-HU" sz="3600" dirty="0"/>
          </a:p>
          <a:p>
            <a:pPr marL="0" lvl="1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3600" dirty="0"/>
              <a:t>Increase visibility</a:t>
            </a:r>
            <a:endParaRPr lang="hu-HU" sz="3600" dirty="0"/>
          </a:p>
        </p:txBody>
      </p:sp>
    </p:spTree>
    <p:extLst>
      <p:ext uri="{BB962C8B-B14F-4D97-AF65-F5344CB8AC3E}">
        <p14:creationId xmlns:p14="http://schemas.microsoft.com/office/powerpoint/2010/main" val="3532587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artalom helye 8">
            <a:extLst>
              <a:ext uri="{FF2B5EF4-FFF2-40B4-BE49-F238E27FC236}">
                <a16:creationId xmlns:a16="http://schemas.microsoft.com/office/drawing/2014/main" id="{3A8C9445-906D-4C84-BDBD-2F2CC0A7357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455" y="1583575"/>
            <a:ext cx="9275543" cy="4220974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6744" y="208319"/>
            <a:ext cx="11381014" cy="965653"/>
          </a:xfrm>
        </p:spPr>
        <p:txBody>
          <a:bodyPr>
            <a:noAutofit/>
          </a:bodyPr>
          <a:lstStyle/>
          <a:p>
            <a:r>
              <a:rPr lang="hu-HU" b="1" dirty="0" err="1">
                <a:cs typeface="Arial" panose="020B0604020202020204" pitchFamily="34" charset="0"/>
              </a:rPr>
              <a:t>Initiate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cooperation</a:t>
            </a:r>
            <a:br>
              <a:rPr lang="hu-HU" b="1" dirty="0">
                <a:cs typeface="Arial" panose="020B0604020202020204" pitchFamily="34" charset="0"/>
              </a:rPr>
            </a:br>
            <a:r>
              <a:rPr lang="hu-HU" sz="3600" dirty="0">
                <a:cs typeface="Arial" panose="020B0604020202020204" pitchFamily="34" charset="0"/>
              </a:rPr>
              <a:t>Networking </a:t>
            </a:r>
            <a:r>
              <a:rPr lang="hu-HU" sz="3600" dirty="0" err="1">
                <a:cs typeface="Arial" panose="020B0604020202020204" pitchFamily="34" charset="0"/>
              </a:rPr>
              <a:t>events</a:t>
            </a:r>
            <a:endParaRPr lang="hu-HU" sz="3600" dirty="0">
              <a:cs typeface="Arial" panose="020B0604020202020204" pitchFamily="34" charset="0"/>
            </a:endParaRPr>
          </a:p>
        </p:txBody>
      </p:sp>
      <p:pic>
        <p:nvPicPr>
          <p:cNvPr id="12" name="Kép 11" descr="C:\Users\szabod\Desktop\AKI2\SRA workshop\SRA_workshop_képek\20151110_12422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23" y="3506889"/>
            <a:ext cx="2453640" cy="1356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Kép 12" descr="C:\Users\szabod\Desktop\AKI2\SRA workshop\SRA_workshop_képek\20151110_10165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54" y="5068050"/>
            <a:ext cx="2596333" cy="1371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Kép 9" descr="C:\Users\szabod\Desktop\AKI2\SRA workshop\SRA_workshop_képek\20151110_11052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54" y="1583575"/>
            <a:ext cx="2750548" cy="14729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6718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22216" y="192912"/>
            <a:ext cx="10938683" cy="1210003"/>
          </a:xfrm>
        </p:spPr>
        <p:txBody>
          <a:bodyPr>
            <a:noAutofit/>
          </a:bodyPr>
          <a:lstStyle/>
          <a:p>
            <a:r>
              <a:rPr lang="hu-HU" b="1" dirty="0" err="1">
                <a:cs typeface="Arial" panose="020B0604020202020204" pitchFamily="34" charset="0"/>
              </a:rPr>
              <a:t>Define</a:t>
            </a:r>
            <a:r>
              <a:rPr lang="hu-HU" b="1" dirty="0">
                <a:cs typeface="Arial" panose="020B0604020202020204" pitchFamily="34" charset="0"/>
              </a:rPr>
              <a:t> Research an </a:t>
            </a:r>
            <a:r>
              <a:rPr lang="hu-HU" b="1" dirty="0" err="1">
                <a:cs typeface="Arial" panose="020B0604020202020204" pitchFamily="34" charset="0"/>
              </a:rPr>
              <a:t>Innovation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focus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areas</a:t>
            </a:r>
            <a:endParaRPr lang="hu-HU" b="1" dirty="0">
              <a:cs typeface="Arial" panose="020B0604020202020204" pitchFamily="34" charset="0"/>
            </a:endParaRPr>
          </a:p>
        </p:txBody>
      </p:sp>
      <p:pic>
        <p:nvPicPr>
          <p:cNvPr id="2049" name="Kép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814" y="342818"/>
            <a:ext cx="1397922" cy="139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3360" y="1472665"/>
            <a:ext cx="11563227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</a:tabLst>
            </a:pPr>
            <a:r>
              <a:rPr kumimoji="0" lang="en-GB" altLang="hu-HU" sz="2800" b="1" i="0" u="none" strike="noStrike" cap="none" normalizeH="0" baseline="0" dirty="0">
                <a:ln>
                  <a:noFill/>
                </a:ln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Theme 1: Climate change challenges in the Continental Bio-geographical Regions</a:t>
            </a:r>
            <a:endParaRPr kumimoji="0" lang="hu-HU" altLang="hu-HU" sz="2800" b="0" i="0" u="none" strike="noStrike" cap="none" normalizeH="0" baseline="0" dirty="0">
              <a:ln>
                <a:noFill/>
              </a:ln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8925" algn="l"/>
              </a:tabLst>
            </a:pPr>
            <a:r>
              <a:rPr kumimoji="0" lang="en-GB" altLang="hu-HU" sz="2800" b="0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Sustainable intensification by maintaining soil conditions and improving water management;</a:t>
            </a:r>
            <a:endParaRPr kumimoji="0" lang="hu-HU" altLang="hu-HU" sz="2800" b="0" i="0" u="none" strike="noStrike" cap="none" normalizeH="0" baseline="0" dirty="0">
              <a:ln>
                <a:noFill/>
              </a:ln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8925" algn="l"/>
              </a:tabLst>
            </a:pPr>
            <a:r>
              <a:rPr kumimoji="0" lang="en-GB" altLang="hu-HU" sz="2800" b="0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Sustainable </a:t>
            </a:r>
            <a:r>
              <a:rPr kumimoji="0" lang="en-GB" altLang="hu-HU" sz="2800" b="0" i="0" u="none" strike="noStrike" cap="none" normalizeH="0" baseline="0" dirty="0" err="1">
                <a:ln>
                  <a:noFill/>
                </a:ln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extensification</a:t>
            </a:r>
            <a:r>
              <a:rPr kumimoji="0" lang="en-GB" altLang="hu-HU" sz="2800" b="0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by maintaining biodiversity and ecosystem services;</a:t>
            </a:r>
            <a:endParaRPr kumimoji="0" lang="hu-HU" altLang="hu-HU" sz="2800" b="0" i="0" u="none" strike="noStrike" cap="none" normalizeH="0" baseline="0" dirty="0">
              <a:ln>
                <a:noFill/>
              </a:ln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8925" algn="l"/>
              </a:tabLst>
            </a:pPr>
            <a:r>
              <a:rPr kumimoji="0" lang="en-GB" altLang="hu-HU" sz="2800" b="0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Improvement of organic farming in terms of production technology;</a:t>
            </a:r>
            <a:endParaRPr kumimoji="0" lang="hu-HU" altLang="hu-HU" sz="2800" b="0" i="0" u="none" strike="noStrike" cap="none" normalizeH="0" baseline="0" dirty="0">
              <a:ln>
                <a:noFill/>
              </a:ln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8925" algn="l"/>
              </a:tabLst>
            </a:pPr>
            <a:r>
              <a:rPr kumimoji="0" lang="en-GB" altLang="hu-HU" sz="2800" b="0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The reduction of high dependence on non-renewable energy sources;</a:t>
            </a:r>
            <a:endParaRPr kumimoji="0" lang="hu-HU" altLang="hu-HU" sz="2800" b="0" i="0" u="none" strike="noStrike" cap="none" normalizeH="0" baseline="0" dirty="0">
              <a:ln>
                <a:noFill/>
              </a:ln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8925" algn="l"/>
              </a:tabLst>
            </a:pPr>
            <a:r>
              <a:rPr kumimoji="0" lang="en-GB" altLang="hu-HU" sz="2800" b="0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Exploiting the potential for protein crop production;</a:t>
            </a:r>
            <a:endParaRPr kumimoji="0" lang="hu-HU" altLang="hu-HU" sz="2800" b="0" i="0" u="none" strike="noStrike" cap="none" normalizeH="0" baseline="0" dirty="0">
              <a:ln>
                <a:noFill/>
              </a:ln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8925" algn="l"/>
              </a:tabLst>
            </a:pPr>
            <a:r>
              <a:rPr kumimoji="0" lang="en-GB" altLang="hu-HU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Strengthen the Region as a buffer zone against emerging and changing pathogens;</a:t>
            </a:r>
            <a:endParaRPr kumimoji="0" lang="hu-HU" altLang="hu-HU" sz="2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8925" algn="l"/>
              </a:tabLst>
            </a:pPr>
            <a:r>
              <a:rPr kumimoji="0" lang="en-GB" altLang="hu-HU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Sustainable, efficient and competitive freshwater fish production.</a:t>
            </a:r>
            <a:r>
              <a:rPr kumimoji="0" lang="hu-HU" altLang="hu-HU" sz="2800" b="0" i="0" u="none" strike="noStrike" cap="none" normalizeH="0" baseline="0" dirty="0">
                <a:ln>
                  <a:noFill/>
                </a:ln>
                <a:effectLst/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3632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3360" y="201296"/>
            <a:ext cx="11689080" cy="978576"/>
          </a:xfrm>
        </p:spPr>
        <p:txBody>
          <a:bodyPr>
            <a:noAutofit/>
          </a:bodyPr>
          <a:lstStyle/>
          <a:p>
            <a:r>
              <a:rPr lang="hu-HU" b="1" dirty="0" err="1">
                <a:cs typeface="Arial" panose="020B0604020202020204" pitchFamily="34" charset="0"/>
              </a:rPr>
              <a:t>Define</a:t>
            </a:r>
            <a:r>
              <a:rPr lang="hu-HU" b="1" dirty="0">
                <a:cs typeface="Arial" panose="020B0604020202020204" pitchFamily="34" charset="0"/>
              </a:rPr>
              <a:t> Research and </a:t>
            </a:r>
            <a:r>
              <a:rPr lang="hu-HU" b="1" dirty="0" err="1">
                <a:cs typeface="Arial" panose="020B0604020202020204" pitchFamily="34" charset="0"/>
              </a:rPr>
              <a:t>Innovation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focus</a:t>
            </a:r>
            <a:r>
              <a:rPr lang="hu-HU" b="1" dirty="0">
                <a:cs typeface="Arial" panose="020B0604020202020204" pitchFamily="34" charset="0"/>
              </a:rPr>
              <a:t> </a:t>
            </a:r>
            <a:r>
              <a:rPr lang="hu-HU" b="1" dirty="0" err="1">
                <a:cs typeface="Arial" panose="020B0604020202020204" pitchFamily="34" charset="0"/>
              </a:rPr>
              <a:t>areas</a:t>
            </a:r>
            <a:endParaRPr lang="hu-HU" b="1" dirty="0">
              <a:cs typeface="Arial" panose="020B0604020202020204" pitchFamily="34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193858" y="1440774"/>
            <a:ext cx="11233913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Theme 2: Policy and governance challenges </a:t>
            </a:r>
            <a:r>
              <a:rPr lang="en-US" sz="28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hu-HU" sz="28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CEE </a:t>
            </a:r>
            <a:r>
              <a:rPr lang="hu-HU" sz="2800" b="1" dirty="0" err="1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countries</a:t>
            </a:r>
            <a:r>
              <a:rPr lang="en-GB" sz="2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hu-HU" sz="28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  <a:tabLst>
                <a:tab pos="288290" algn="l"/>
              </a:tabLst>
            </a:pPr>
            <a:r>
              <a:rPr lang="en-GB" sz="2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Motivating knowledge-based modern farming and cooperation among farmers;</a:t>
            </a:r>
            <a:endParaRPr lang="hu-HU" sz="28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  <a:tabLst>
                <a:tab pos="288290" algn="l"/>
              </a:tabLst>
            </a:pPr>
            <a:r>
              <a:rPr lang="en-GB" sz="2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Supporting the generation change of the first entrepreneurs in the </a:t>
            </a:r>
            <a:r>
              <a:rPr lang="en-GB" sz="2800" dirty="0" err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agri</a:t>
            </a:r>
            <a:r>
              <a:rPr lang="en-GB" sz="2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-food sector;</a:t>
            </a:r>
            <a:endParaRPr lang="hu-HU" sz="28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  <a:tabLst>
                <a:tab pos="288290" algn="l"/>
              </a:tabLst>
            </a:pPr>
            <a:r>
              <a:rPr lang="en-GB" sz="2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Improving supply chain efficiency and increasing its added value;</a:t>
            </a:r>
            <a:endParaRPr lang="hu-HU" sz="28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  <a:tabLst>
                <a:tab pos="288290" algn="l"/>
              </a:tabLst>
            </a:pPr>
            <a:r>
              <a:rPr lang="en-GB" sz="2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Increasing consumer awareness in mistrustful and price sensitive societies;</a:t>
            </a:r>
            <a:endParaRPr lang="hu-HU" sz="28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  <a:tabLst>
                <a:tab pos="288290" algn="l"/>
              </a:tabLst>
            </a:pPr>
            <a:r>
              <a:rPr lang="en-GB" sz="2800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Increasing the value added use of agricultural and forestry biomass</a:t>
            </a:r>
            <a:r>
              <a:rPr lang="en-GB" sz="2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hu-HU" sz="28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  <a:tabLst>
                <a:tab pos="288290" algn="l"/>
              </a:tabLst>
            </a:pPr>
            <a:r>
              <a:rPr lang="en-GB" sz="28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Experiences of less developed EU regions in social integration challenges such as food, energy or social care security.</a:t>
            </a:r>
            <a:endParaRPr lang="hu-HU" sz="2800" dirty="0">
              <a:latin typeface="+mj-lt"/>
            </a:endParaRPr>
          </a:p>
        </p:txBody>
      </p:sp>
      <p:pic>
        <p:nvPicPr>
          <p:cNvPr id="6" name="Kép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323" y="165681"/>
            <a:ext cx="1322897" cy="13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622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738</Words>
  <Application>Microsoft Office PowerPoint</Application>
  <PresentationFormat>Szélesvásznú</PresentationFormat>
  <Paragraphs>135</Paragraphs>
  <Slides>12</Slides>
  <Notes>5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Symbol</vt:lpstr>
      <vt:lpstr>Times New Roman</vt:lpstr>
      <vt:lpstr>Wingdings</vt:lpstr>
      <vt:lpstr>Office-téma</vt:lpstr>
      <vt:lpstr>BIOEAST Central and Eastern European Initiative for Knowledge-based Agriculture, Aquaculture and Forestry in Bioeconomy</vt:lpstr>
      <vt:lpstr>PowerPoint-bemutató</vt:lpstr>
      <vt:lpstr>Research and innovation based approach?  FP7 KBBE low EU13 participation</vt:lpstr>
      <vt:lpstr>Cooperation and system approach? The need to build trusted relationships </vt:lpstr>
      <vt:lpstr>Macroregional approach? We have specific challenges</vt:lpstr>
      <vt:lpstr>Objective and actions</vt:lpstr>
      <vt:lpstr>Initiate cooperation Networking events</vt:lpstr>
      <vt:lpstr>Define Research an Innovation focus areas</vt:lpstr>
      <vt:lpstr>Define Research and Innovation focus areas</vt:lpstr>
      <vt:lpstr>Provide evidence base Survey on capacity building needs</vt:lpstr>
      <vt:lpstr>Increase visibility</vt:lpstr>
      <vt:lpstr>Our objective – Build our own CEE tower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szalaytj</dc:creator>
  <cp:lastModifiedBy>Juhász Anikó</cp:lastModifiedBy>
  <cp:revision>113</cp:revision>
  <dcterms:created xsi:type="dcterms:W3CDTF">2015-09-15T07:19:08Z</dcterms:created>
  <dcterms:modified xsi:type="dcterms:W3CDTF">2017-10-17T06:18:01Z</dcterms:modified>
</cp:coreProperties>
</file>